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Brick Sans" charset="1" panose="00000000000000000000"/>
      <p:regular r:id="rId15"/>
    </p:embeddedFont>
    <p:embeddedFont>
      <p:font typeface="Telegraf Bold" charset="1" panose="00000800000000000000"/>
      <p:regular r:id="rId16"/>
    </p:embeddedFont>
    <p:embeddedFont>
      <p:font typeface="Telegraf" charset="1" panose="000005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2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395240" y="8605881"/>
            <a:ext cx="8218822" cy="1931634"/>
            <a:chOff x="0" y="0"/>
            <a:chExt cx="2164628" cy="508743"/>
          </a:xfrm>
        </p:grpSpPr>
        <p:sp>
          <p:nvSpPr>
            <p:cNvPr name="Freeform 3" id="3"/>
            <p:cNvSpPr/>
            <p:nvPr/>
          </p:nvSpPr>
          <p:spPr>
            <a:xfrm flipH="false" flipV="false" rot="0">
              <a:off x="0" y="0"/>
              <a:ext cx="2164628" cy="508743"/>
            </a:xfrm>
            <a:custGeom>
              <a:avLst/>
              <a:gdLst/>
              <a:ahLst/>
              <a:cxnLst/>
              <a:rect r="r" b="b" t="t" l="l"/>
              <a:pathLst>
                <a:path h="508743" w="2164628">
                  <a:moveTo>
                    <a:pt x="0" y="0"/>
                  </a:moveTo>
                  <a:lnTo>
                    <a:pt x="2164628" y="0"/>
                  </a:lnTo>
                  <a:lnTo>
                    <a:pt x="2164628" y="508743"/>
                  </a:lnTo>
                  <a:lnTo>
                    <a:pt x="0" y="508743"/>
                  </a:lnTo>
                  <a:close/>
                </a:path>
              </a:pathLst>
            </a:custGeom>
            <a:gradFill rotWithShape="true">
              <a:gsLst>
                <a:gs pos="0">
                  <a:srgbClr val="093A47">
                    <a:alpha val="100000"/>
                  </a:srgbClr>
                </a:gs>
                <a:gs pos="100000">
                  <a:srgbClr val="4D93A6">
                    <a:alpha val="100000"/>
                  </a:srgbClr>
                </a:gs>
              </a:gsLst>
              <a:lin ang="0"/>
            </a:gradFill>
          </p:spPr>
        </p:sp>
        <p:sp>
          <p:nvSpPr>
            <p:cNvPr name="TextBox 4" id="4"/>
            <p:cNvSpPr txBox="true"/>
            <p:nvPr/>
          </p:nvSpPr>
          <p:spPr>
            <a:xfrm>
              <a:off x="0" y="-47625"/>
              <a:ext cx="2164628" cy="55636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7290340">
            <a:off x="11208390" y="-4533541"/>
            <a:ext cx="9214955" cy="10002665"/>
          </a:xfrm>
          <a:custGeom>
            <a:avLst/>
            <a:gdLst/>
            <a:ahLst/>
            <a:cxnLst/>
            <a:rect r="r" b="b" t="t" l="l"/>
            <a:pathLst>
              <a:path h="10002665" w="9214955">
                <a:moveTo>
                  <a:pt x="0" y="0"/>
                </a:moveTo>
                <a:lnTo>
                  <a:pt x="9214955" y="0"/>
                </a:lnTo>
                <a:lnTo>
                  <a:pt x="9214955" y="10002665"/>
                </a:lnTo>
                <a:lnTo>
                  <a:pt x="0" y="10002665"/>
                </a:lnTo>
                <a:lnTo>
                  <a:pt x="0" y="0"/>
                </a:lnTo>
                <a:close/>
              </a:path>
            </a:pathLst>
          </a:custGeom>
          <a:blipFill>
            <a:blip r:embed="rId2"/>
            <a:stretch>
              <a:fillRect l="0" t="0" r="0" b="0"/>
            </a:stretch>
          </a:blipFill>
        </p:spPr>
      </p:sp>
      <p:sp>
        <p:nvSpPr>
          <p:cNvPr name="Freeform 6" id="6"/>
          <p:cNvSpPr/>
          <p:nvPr/>
        </p:nvSpPr>
        <p:spPr>
          <a:xfrm flipH="false" flipV="false" rot="0">
            <a:off x="12892242" y="2783603"/>
            <a:ext cx="4118911" cy="6172200"/>
          </a:xfrm>
          <a:custGeom>
            <a:avLst/>
            <a:gdLst/>
            <a:ahLst/>
            <a:cxnLst/>
            <a:rect r="r" b="b" t="t" l="l"/>
            <a:pathLst>
              <a:path h="6172200" w="4118911">
                <a:moveTo>
                  <a:pt x="0" y="0"/>
                </a:moveTo>
                <a:lnTo>
                  <a:pt x="4118910" y="0"/>
                </a:lnTo>
                <a:lnTo>
                  <a:pt x="4118910" y="6172200"/>
                </a:lnTo>
                <a:lnTo>
                  <a:pt x="0" y="61722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1805746">
            <a:off x="-2858222" y="-2759483"/>
            <a:ext cx="5716443" cy="5518966"/>
          </a:xfrm>
          <a:custGeom>
            <a:avLst/>
            <a:gdLst/>
            <a:ahLst/>
            <a:cxnLst/>
            <a:rect r="r" b="b" t="t" l="l"/>
            <a:pathLst>
              <a:path h="5518966" w="5716443">
                <a:moveTo>
                  <a:pt x="0" y="0"/>
                </a:moveTo>
                <a:lnTo>
                  <a:pt x="5716444" y="0"/>
                </a:lnTo>
                <a:lnTo>
                  <a:pt x="5716444" y="5518966"/>
                </a:lnTo>
                <a:lnTo>
                  <a:pt x="0" y="5518966"/>
                </a:lnTo>
                <a:lnTo>
                  <a:pt x="0" y="0"/>
                </a:lnTo>
                <a:close/>
              </a:path>
            </a:pathLst>
          </a:custGeom>
          <a:blipFill>
            <a:blip r:embed="rId5">
              <a:alphaModFix amt="27000"/>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7290340">
            <a:off x="-2135345" y="4570366"/>
            <a:ext cx="9214955" cy="10002665"/>
          </a:xfrm>
          <a:custGeom>
            <a:avLst/>
            <a:gdLst/>
            <a:ahLst/>
            <a:cxnLst/>
            <a:rect r="r" b="b" t="t" l="l"/>
            <a:pathLst>
              <a:path h="10002665" w="9214955">
                <a:moveTo>
                  <a:pt x="0" y="0"/>
                </a:moveTo>
                <a:lnTo>
                  <a:pt x="9214955" y="0"/>
                </a:lnTo>
                <a:lnTo>
                  <a:pt x="9214955" y="10002665"/>
                </a:lnTo>
                <a:lnTo>
                  <a:pt x="0" y="10002665"/>
                </a:lnTo>
                <a:lnTo>
                  <a:pt x="0" y="0"/>
                </a:lnTo>
                <a:close/>
              </a:path>
            </a:pathLst>
          </a:custGeom>
          <a:blipFill>
            <a:blip r:embed="rId2"/>
            <a:stretch>
              <a:fillRect l="0" t="0" r="0" b="0"/>
            </a:stretch>
          </a:blipFill>
        </p:spPr>
      </p:sp>
      <p:sp>
        <p:nvSpPr>
          <p:cNvPr name="TextBox 9" id="9"/>
          <p:cNvSpPr txBox="true"/>
          <p:nvPr/>
        </p:nvSpPr>
        <p:spPr>
          <a:xfrm rot="0">
            <a:off x="1721995" y="2624068"/>
            <a:ext cx="10597621" cy="1445904"/>
          </a:xfrm>
          <a:prstGeom prst="rect">
            <a:avLst/>
          </a:prstGeom>
        </p:spPr>
        <p:txBody>
          <a:bodyPr anchor="t" rtlCol="false" tIns="0" lIns="0" bIns="0" rIns="0">
            <a:spAutoFit/>
          </a:bodyPr>
          <a:lstStyle/>
          <a:p>
            <a:pPr algn="l">
              <a:lnSpc>
                <a:spcPts val="11100"/>
              </a:lnSpc>
            </a:pPr>
            <a:r>
              <a:rPr lang="en-US" sz="7928">
                <a:solidFill>
                  <a:srgbClr val="093A47"/>
                </a:solidFill>
                <a:latin typeface="Brick Sans"/>
                <a:ea typeface="Brick Sans"/>
                <a:cs typeface="Brick Sans"/>
                <a:sym typeface="Brick Sans"/>
              </a:rPr>
              <a:t>Adelia Neyoan</a:t>
            </a:r>
          </a:p>
        </p:txBody>
      </p:sp>
      <p:sp>
        <p:nvSpPr>
          <p:cNvPr name="TextBox 10" id="10"/>
          <p:cNvSpPr txBox="true"/>
          <p:nvPr/>
        </p:nvSpPr>
        <p:spPr>
          <a:xfrm rot="0">
            <a:off x="1721995" y="4611167"/>
            <a:ext cx="8167837" cy="3234935"/>
          </a:xfrm>
          <a:prstGeom prst="rect">
            <a:avLst/>
          </a:prstGeom>
        </p:spPr>
        <p:txBody>
          <a:bodyPr anchor="t" rtlCol="false" tIns="0" lIns="0" bIns="0" rIns="0">
            <a:spAutoFit/>
          </a:bodyPr>
          <a:lstStyle/>
          <a:p>
            <a:pPr algn="l">
              <a:lnSpc>
                <a:spcPts val="6291"/>
              </a:lnSpc>
            </a:pPr>
            <a:r>
              <a:rPr lang="en-US" sz="5719" b="true">
                <a:solidFill>
                  <a:srgbClr val="093A47"/>
                </a:solidFill>
                <a:latin typeface="Telegraf Bold"/>
                <a:ea typeface="Telegraf Bold"/>
                <a:cs typeface="Telegraf Bold"/>
                <a:sym typeface="Telegraf Bold"/>
              </a:rPr>
              <a:t>Penjelasan singkat tentang vue serta fitur-fitur yang terdapat pada vue.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575754">
            <a:off x="15642546" y="-1853523"/>
            <a:ext cx="7534905" cy="7274608"/>
          </a:xfrm>
          <a:custGeom>
            <a:avLst/>
            <a:gdLst/>
            <a:ahLst/>
            <a:cxnLst/>
            <a:rect r="r" b="b" t="t" l="l"/>
            <a:pathLst>
              <a:path h="7274608" w="7534905">
                <a:moveTo>
                  <a:pt x="0" y="0"/>
                </a:moveTo>
                <a:lnTo>
                  <a:pt x="7534905" y="0"/>
                </a:lnTo>
                <a:lnTo>
                  <a:pt x="7534905" y="7274608"/>
                </a:lnTo>
                <a:lnTo>
                  <a:pt x="0" y="7274608"/>
                </a:lnTo>
                <a:lnTo>
                  <a:pt x="0" y="0"/>
                </a:lnTo>
                <a:close/>
              </a:path>
            </a:pathLst>
          </a:custGeom>
          <a:blipFill>
            <a:blip r:embed="rId2">
              <a:alphaModFix amt="27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276966" y="3445784"/>
            <a:ext cx="6666638" cy="5417185"/>
          </a:xfrm>
          <a:prstGeom prst="rect">
            <a:avLst/>
          </a:prstGeom>
        </p:spPr>
        <p:txBody>
          <a:bodyPr anchor="t" rtlCol="false" tIns="0" lIns="0" bIns="0" rIns="0">
            <a:spAutoFit/>
          </a:bodyPr>
          <a:lstStyle/>
          <a:p>
            <a:pPr algn="just">
              <a:lnSpc>
                <a:spcPts val="3079"/>
              </a:lnSpc>
            </a:pPr>
            <a:r>
              <a:rPr lang="en-US" sz="2199">
                <a:solidFill>
                  <a:srgbClr val="093A47"/>
                </a:solidFill>
                <a:latin typeface="Telegraf"/>
                <a:ea typeface="Telegraf"/>
                <a:cs typeface="Telegraf"/>
                <a:sym typeface="Telegraf"/>
              </a:rPr>
              <a:t>VueJS adalag sebuah framework JavaScript untuk membangun aplikasi web atau tampilan interface website agar terlihat lebih menarik. VueJS dapat diginakan dalam membangun sebuah aplikasi yang berbasis user interface.</a:t>
            </a:r>
          </a:p>
          <a:p>
            <a:pPr algn="just">
              <a:lnSpc>
                <a:spcPts val="3079"/>
              </a:lnSpc>
            </a:pPr>
          </a:p>
          <a:p>
            <a:pPr algn="just">
              <a:lnSpc>
                <a:spcPts val="3499"/>
              </a:lnSpc>
            </a:pPr>
            <a:r>
              <a:rPr lang="en-US" sz="2499">
                <a:solidFill>
                  <a:srgbClr val="093A47"/>
                </a:solidFill>
                <a:latin typeface="Telegraf"/>
                <a:ea typeface="Telegraf"/>
                <a:cs typeface="Telegraf"/>
                <a:sym typeface="Telegraf"/>
              </a:rPr>
              <a:t>Framework ini juga menawarkan berbagai fitur yang dapat membantu user dalam  membangun aplikasi skalabel. Hal ini membuat VueJS populer di kalangan pengembang web yang mencari solusi yang mudah digunakan dan ringan untuk membangun aplikasi web yang berkualitas.</a:t>
            </a:r>
          </a:p>
        </p:txBody>
      </p:sp>
      <p:grpSp>
        <p:nvGrpSpPr>
          <p:cNvPr name="Group 4" id="4"/>
          <p:cNvGrpSpPr/>
          <p:nvPr/>
        </p:nvGrpSpPr>
        <p:grpSpPr>
          <a:xfrm rot="0">
            <a:off x="-1121998" y="-256620"/>
            <a:ext cx="10265998" cy="803324"/>
            <a:chOff x="0" y="0"/>
            <a:chExt cx="2703802" cy="211575"/>
          </a:xfrm>
        </p:grpSpPr>
        <p:sp>
          <p:nvSpPr>
            <p:cNvPr name="Freeform 5" id="5"/>
            <p:cNvSpPr/>
            <p:nvPr/>
          </p:nvSpPr>
          <p:spPr>
            <a:xfrm flipH="false" flipV="false" rot="0">
              <a:off x="0" y="0"/>
              <a:ext cx="2703802" cy="211575"/>
            </a:xfrm>
            <a:custGeom>
              <a:avLst/>
              <a:gdLst/>
              <a:ahLst/>
              <a:cxnLst/>
              <a:rect r="r" b="b" t="t" l="l"/>
              <a:pathLst>
                <a:path h="211575" w="2703802">
                  <a:moveTo>
                    <a:pt x="0" y="0"/>
                  </a:moveTo>
                  <a:lnTo>
                    <a:pt x="2703802" y="0"/>
                  </a:lnTo>
                  <a:lnTo>
                    <a:pt x="2703802" y="211575"/>
                  </a:lnTo>
                  <a:lnTo>
                    <a:pt x="0" y="211575"/>
                  </a:lnTo>
                  <a:close/>
                </a:path>
              </a:pathLst>
            </a:custGeom>
            <a:gradFill rotWithShape="true">
              <a:gsLst>
                <a:gs pos="0">
                  <a:srgbClr val="093A47">
                    <a:alpha val="100000"/>
                  </a:srgbClr>
                </a:gs>
                <a:gs pos="100000">
                  <a:srgbClr val="4D93A6">
                    <a:alpha val="100000"/>
                  </a:srgbClr>
                </a:gs>
              </a:gsLst>
              <a:lin ang="0"/>
            </a:gradFill>
          </p:spPr>
        </p:sp>
        <p:sp>
          <p:nvSpPr>
            <p:cNvPr name="TextBox 6" id="6"/>
            <p:cNvSpPr txBox="true"/>
            <p:nvPr/>
          </p:nvSpPr>
          <p:spPr>
            <a:xfrm>
              <a:off x="0" y="-47625"/>
              <a:ext cx="2703802" cy="25920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9144000" y="9885338"/>
            <a:ext cx="10265998" cy="803324"/>
            <a:chOff x="0" y="0"/>
            <a:chExt cx="2703802" cy="211575"/>
          </a:xfrm>
        </p:grpSpPr>
        <p:sp>
          <p:nvSpPr>
            <p:cNvPr name="Freeform 8" id="8"/>
            <p:cNvSpPr/>
            <p:nvPr/>
          </p:nvSpPr>
          <p:spPr>
            <a:xfrm flipH="false" flipV="false" rot="0">
              <a:off x="0" y="0"/>
              <a:ext cx="2703802" cy="211575"/>
            </a:xfrm>
            <a:custGeom>
              <a:avLst/>
              <a:gdLst/>
              <a:ahLst/>
              <a:cxnLst/>
              <a:rect r="r" b="b" t="t" l="l"/>
              <a:pathLst>
                <a:path h="211575" w="2703802">
                  <a:moveTo>
                    <a:pt x="0" y="0"/>
                  </a:moveTo>
                  <a:lnTo>
                    <a:pt x="2703802" y="0"/>
                  </a:lnTo>
                  <a:lnTo>
                    <a:pt x="2703802" y="211575"/>
                  </a:lnTo>
                  <a:lnTo>
                    <a:pt x="0" y="211575"/>
                  </a:lnTo>
                  <a:close/>
                </a:path>
              </a:pathLst>
            </a:custGeom>
            <a:gradFill rotWithShape="true">
              <a:gsLst>
                <a:gs pos="0">
                  <a:srgbClr val="093A47">
                    <a:alpha val="100000"/>
                  </a:srgbClr>
                </a:gs>
                <a:gs pos="100000">
                  <a:srgbClr val="4D93A6">
                    <a:alpha val="100000"/>
                  </a:srgbClr>
                </a:gs>
              </a:gsLst>
              <a:lin ang="0"/>
            </a:gradFill>
          </p:spPr>
        </p:sp>
        <p:sp>
          <p:nvSpPr>
            <p:cNvPr name="TextBox 9" id="9"/>
            <p:cNvSpPr txBox="true"/>
            <p:nvPr/>
          </p:nvSpPr>
          <p:spPr>
            <a:xfrm>
              <a:off x="0" y="-47625"/>
              <a:ext cx="2703802" cy="259200"/>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4607477" y="-2686105"/>
            <a:ext cx="9214955" cy="10002665"/>
          </a:xfrm>
          <a:custGeom>
            <a:avLst/>
            <a:gdLst/>
            <a:ahLst/>
            <a:cxnLst/>
            <a:rect r="r" b="b" t="t" l="l"/>
            <a:pathLst>
              <a:path h="10002665" w="9214955">
                <a:moveTo>
                  <a:pt x="0" y="0"/>
                </a:moveTo>
                <a:lnTo>
                  <a:pt x="9214954" y="0"/>
                </a:lnTo>
                <a:lnTo>
                  <a:pt x="9214954" y="10002665"/>
                </a:lnTo>
                <a:lnTo>
                  <a:pt x="0" y="10002665"/>
                </a:lnTo>
                <a:lnTo>
                  <a:pt x="0" y="0"/>
                </a:lnTo>
                <a:close/>
              </a:path>
            </a:pathLst>
          </a:custGeom>
          <a:blipFill>
            <a:blip r:embed="rId4"/>
            <a:stretch>
              <a:fillRect l="0" t="0" r="0" b="0"/>
            </a:stretch>
          </a:blipFill>
        </p:spPr>
      </p:sp>
      <p:sp>
        <p:nvSpPr>
          <p:cNvPr name="TextBox 11" id="11"/>
          <p:cNvSpPr txBox="true"/>
          <p:nvPr/>
        </p:nvSpPr>
        <p:spPr>
          <a:xfrm rot="0">
            <a:off x="2276966" y="1199566"/>
            <a:ext cx="7512752" cy="1793173"/>
          </a:xfrm>
          <a:prstGeom prst="rect">
            <a:avLst/>
          </a:prstGeom>
        </p:spPr>
        <p:txBody>
          <a:bodyPr anchor="t" rtlCol="false" tIns="0" lIns="0" bIns="0" rIns="0">
            <a:spAutoFit/>
          </a:bodyPr>
          <a:lstStyle/>
          <a:p>
            <a:pPr algn="l" marL="0" indent="0" lvl="0">
              <a:lnSpc>
                <a:spcPts val="6992"/>
              </a:lnSpc>
              <a:spcBef>
                <a:spcPct val="0"/>
              </a:spcBef>
            </a:pPr>
            <a:r>
              <a:rPr lang="en-US" sz="5218">
                <a:solidFill>
                  <a:srgbClr val="093A47"/>
                </a:solidFill>
                <a:latin typeface="Brick Sans"/>
                <a:ea typeface="Brick Sans"/>
                <a:cs typeface="Brick Sans"/>
                <a:sym typeface="Brick Sans"/>
              </a:rPr>
              <a:t>Penjelasan  Tentang Vue JS</a:t>
            </a:r>
          </a:p>
        </p:txBody>
      </p:sp>
      <p:sp>
        <p:nvSpPr>
          <p:cNvPr name="Freeform 12" id="12"/>
          <p:cNvSpPr/>
          <p:nvPr/>
        </p:nvSpPr>
        <p:spPr>
          <a:xfrm flipH="false" flipV="false" rot="0">
            <a:off x="10195043" y="6636954"/>
            <a:ext cx="9214955" cy="10002665"/>
          </a:xfrm>
          <a:custGeom>
            <a:avLst/>
            <a:gdLst/>
            <a:ahLst/>
            <a:cxnLst/>
            <a:rect r="r" b="b" t="t" l="l"/>
            <a:pathLst>
              <a:path h="10002665" w="9214955">
                <a:moveTo>
                  <a:pt x="0" y="0"/>
                </a:moveTo>
                <a:lnTo>
                  <a:pt x="9214955" y="0"/>
                </a:lnTo>
                <a:lnTo>
                  <a:pt x="9214955" y="10002665"/>
                </a:lnTo>
                <a:lnTo>
                  <a:pt x="0" y="10002665"/>
                </a:lnTo>
                <a:lnTo>
                  <a:pt x="0" y="0"/>
                </a:lnTo>
                <a:close/>
              </a:path>
            </a:pathLst>
          </a:custGeom>
          <a:blipFill>
            <a:blip r:embed="rId4"/>
            <a:stretch>
              <a:fillRect l="0" t="0" r="0" b="0"/>
            </a:stretch>
          </a:blipFill>
        </p:spPr>
      </p:sp>
      <p:sp>
        <p:nvSpPr>
          <p:cNvPr name="Freeform 13" id="13"/>
          <p:cNvSpPr/>
          <p:nvPr/>
        </p:nvSpPr>
        <p:spPr>
          <a:xfrm flipH="false" flipV="false" rot="0">
            <a:off x="10268866" y="3702959"/>
            <a:ext cx="6596535" cy="4698631"/>
          </a:xfrm>
          <a:custGeom>
            <a:avLst/>
            <a:gdLst/>
            <a:ahLst/>
            <a:cxnLst/>
            <a:rect r="r" b="b" t="t" l="l"/>
            <a:pathLst>
              <a:path h="4698631" w="6596535">
                <a:moveTo>
                  <a:pt x="0" y="0"/>
                </a:moveTo>
                <a:lnTo>
                  <a:pt x="6596535" y="0"/>
                </a:lnTo>
                <a:lnTo>
                  <a:pt x="6596535" y="4698631"/>
                </a:lnTo>
                <a:lnTo>
                  <a:pt x="0" y="46986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20212" y="-221431"/>
            <a:ext cx="8218822" cy="10978840"/>
            <a:chOff x="0" y="0"/>
            <a:chExt cx="2164628" cy="2891546"/>
          </a:xfrm>
        </p:grpSpPr>
        <p:sp>
          <p:nvSpPr>
            <p:cNvPr name="Freeform 3" id="3"/>
            <p:cNvSpPr/>
            <p:nvPr/>
          </p:nvSpPr>
          <p:spPr>
            <a:xfrm flipH="false" flipV="false" rot="0">
              <a:off x="0" y="0"/>
              <a:ext cx="2164628" cy="2891546"/>
            </a:xfrm>
            <a:custGeom>
              <a:avLst/>
              <a:gdLst/>
              <a:ahLst/>
              <a:cxnLst/>
              <a:rect r="r" b="b" t="t" l="l"/>
              <a:pathLst>
                <a:path h="2891546" w="2164628">
                  <a:moveTo>
                    <a:pt x="0" y="0"/>
                  </a:moveTo>
                  <a:lnTo>
                    <a:pt x="2164628" y="0"/>
                  </a:lnTo>
                  <a:lnTo>
                    <a:pt x="2164628" y="2891546"/>
                  </a:lnTo>
                  <a:lnTo>
                    <a:pt x="0" y="2891546"/>
                  </a:lnTo>
                  <a:close/>
                </a:path>
              </a:pathLst>
            </a:custGeom>
            <a:gradFill rotWithShape="true">
              <a:gsLst>
                <a:gs pos="0">
                  <a:srgbClr val="093A47">
                    <a:alpha val="100000"/>
                  </a:srgbClr>
                </a:gs>
                <a:gs pos="100000">
                  <a:srgbClr val="4D93A6">
                    <a:alpha val="100000"/>
                  </a:srgbClr>
                </a:gs>
              </a:gsLst>
              <a:lin ang="0"/>
            </a:gradFill>
          </p:spPr>
        </p:sp>
        <p:sp>
          <p:nvSpPr>
            <p:cNvPr name="TextBox 4" id="4"/>
            <p:cNvSpPr txBox="true"/>
            <p:nvPr/>
          </p:nvSpPr>
          <p:spPr>
            <a:xfrm>
              <a:off x="0" y="-47625"/>
              <a:ext cx="2164628" cy="2939171"/>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386154" y="4266900"/>
            <a:ext cx="5826667" cy="4836134"/>
          </a:xfrm>
          <a:custGeom>
            <a:avLst/>
            <a:gdLst/>
            <a:ahLst/>
            <a:cxnLst/>
            <a:rect r="r" b="b" t="t" l="l"/>
            <a:pathLst>
              <a:path h="4836134" w="5826667">
                <a:moveTo>
                  <a:pt x="0" y="0"/>
                </a:moveTo>
                <a:lnTo>
                  <a:pt x="5826667" y="0"/>
                </a:lnTo>
                <a:lnTo>
                  <a:pt x="5826667" y="4836134"/>
                </a:lnTo>
                <a:lnTo>
                  <a:pt x="0" y="48361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704434" y="-2223685"/>
            <a:ext cx="9214955" cy="10002665"/>
          </a:xfrm>
          <a:custGeom>
            <a:avLst/>
            <a:gdLst/>
            <a:ahLst/>
            <a:cxnLst/>
            <a:rect r="r" b="b" t="t" l="l"/>
            <a:pathLst>
              <a:path h="10002665" w="9214955">
                <a:moveTo>
                  <a:pt x="0" y="0"/>
                </a:moveTo>
                <a:lnTo>
                  <a:pt x="9214955" y="0"/>
                </a:lnTo>
                <a:lnTo>
                  <a:pt x="9214955" y="10002665"/>
                </a:lnTo>
                <a:lnTo>
                  <a:pt x="0" y="10002665"/>
                </a:lnTo>
                <a:lnTo>
                  <a:pt x="0" y="0"/>
                </a:lnTo>
                <a:close/>
              </a:path>
            </a:pathLst>
          </a:custGeom>
          <a:blipFill>
            <a:blip r:embed="rId4"/>
            <a:stretch>
              <a:fillRect l="0" t="0" r="0" b="0"/>
            </a:stretch>
          </a:blipFill>
        </p:spPr>
      </p:sp>
      <p:sp>
        <p:nvSpPr>
          <p:cNvPr name="Freeform 7" id="7"/>
          <p:cNvSpPr/>
          <p:nvPr/>
        </p:nvSpPr>
        <p:spPr>
          <a:xfrm flipH="false" flipV="false" rot="7575754">
            <a:off x="16116371" y="7527517"/>
            <a:ext cx="5716443" cy="5518966"/>
          </a:xfrm>
          <a:custGeom>
            <a:avLst/>
            <a:gdLst/>
            <a:ahLst/>
            <a:cxnLst/>
            <a:rect r="r" b="b" t="t" l="l"/>
            <a:pathLst>
              <a:path h="5518966" w="5716443">
                <a:moveTo>
                  <a:pt x="0" y="0"/>
                </a:moveTo>
                <a:lnTo>
                  <a:pt x="5716443" y="0"/>
                </a:lnTo>
                <a:lnTo>
                  <a:pt x="5716443" y="5518966"/>
                </a:lnTo>
                <a:lnTo>
                  <a:pt x="0" y="5518966"/>
                </a:lnTo>
                <a:lnTo>
                  <a:pt x="0" y="0"/>
                </a:lnTo>
                <a:close/>
              </a:path>
            </a:pathLst>
          </a:custGeom>
          <a:blipFill>
            <a:blip r:embed="rId5">
              <a:alphaModFix amt="27000"/>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7983444">
            <a:off x="-3474346" y="-3464325"/>
            <a:ext cx="5716443" cy="5518966"/>
          </a:xfrm>
          <a:custGeom>
            <a:avLst/>
            <a:gdLst/>
            <a:ahLst/>
            <a:cxnLst/>
            <a:rect r="r" b="b" t="t" l="l"/>
            <a:pathLst>
              <a:path h="5518966" w="5716443">
                <a:moveTo>
                  <a:pt x="0" y="0"/>
                </a:moveTo>
                <a:lnTo>
                  <a:pt x="5716443" y="0"/>
                </a:lnTo>
                <a:lnTo>
                  <a:pt x="5716443" y="5518966"/>
                </a:lnTo>
                <a:lnTo>
                  <a:pt x="0" y="5518966"/>
                </a:lnTo>
                <a:lnTo>
                  <a:pt x="0" y="0"/>
                </a:lnTo>
                <a:close/>
              </a:path>
            </a:pathLst>
          </a:custGeom>
          <a:blipFill>
            <a:blip r:embed="rId7">
              <a:alphaModFix amt="27000"/>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7533457" y="6369226"/>
            <a:ext cx="9725843" cy="3522332"/>
          </a:xfrm>
          <a:custGeom>
            <a:avLst/>
            <a:gdLst/>
            <a:ahLst/>
            <a:cxnLst/>
            <a:rect r="r" b="b" t="t" l="l"/>
            <a:pathLst>
              <a:path h="3522332" w="9725843">
                <a:moveTo>
                  <a:pt x="0" y="0"/>
                </a:moveTo>
                <a:lnTo>
                  <a:pt x="9725843" y="0"/>
                </a:lnTo>
                <a:lnTo>
                  <a:pt x="9725843" y="3522333"/>
                </a:lnTo>
                <a:lnTo>
                  <a:pt x="0" y="3522333"/>
                </a:lnTo>
                <a:lnTo>
                  <a:pt x="0" y="0"/>
                </a:lnTo>
                <a:close/>
              </a:path>
            </a:pathLst>
          </a:custGeom>
          <a:blipFill>
            <a:blip r:embed="rId9"/>
            <a:stretch>
              <a:fillRect l="0" t="0" r="0" b="0"/>
            </a:stretch>
          </a:blipFill>
        </p:spPr>
      </p:sp>
      <p:sp>
        <p:nvSpPr>
          <p:cNvPr name="TextBox 10" id="10"/>
          <p:cNvSpPr txBox="true"/>
          <p:nvPr/>
        </p:nvSpPr>
        <p:spPr>
          <a:xfrm rot="0">
            <a:off x="7533457" y="81459"/>
            <a:ext cx="8937784" cy="947241"/>
          </a:xfrm>
          <a:prstGeom prst="rect">
            <a:avLst/>
          </a:prstGeom>
        </p:spPr>
        <p:txBody>
          <a:bodyPr anchor="t" rtlCol="false" tIns="0" lIns="0" bIns="0" rIns="0">
            <a:spAutoFit/>
          </a:bodyPr>
          <a:lstStyle/>
          <a:p>
            <a:pPr algn="l">
              <a:lnSpc>
                <a:spcPts val="7305"/>
              </a:lnSpc>
            </a:pPr>
            <a:r>
              <a:rPr lang="en-US" sz="5218">
                <a:solidFill>
                  <a:srgbClr val="093A47"/>
                </a:solidFill>
                <a:latin typeface="Brick Sans"/>
                <a:ea typeface="Brick Sans"/>
                <a:cs typeface="Brick Sans"/>
                <a:sym typeface="Brick Sans"/>
              </a:rPr>
              <a:t>Variabel Reaktif</a:t>
            </a:r>
          </a:p>
        </p:txBody>
      </p:sp>
      <p:sp>
        <p:nvSpPr>
          <p:cNvPr name="TextBox 11" id="11"/>
          <p:cNvSpPr txBox="true"/>
          <p:nvPr/>
        </p:nvSpPr>
        <p:spPr>
          <a:xfrm rot="0">
            <a:off x="7533457" y="1040886"/>
            <a:ext cx="9725843" cy="5268530"/>
          </a:xfrm>
          <a:prstGeom prst="rect">
            <a:avLst/>
          </a:prstGeom>
        </p:spPr>
        <p:txBody>
          <a:bodyPr anchor="t" rtlCol="false" tIns="0" lIns="0" bIns="0" rIns="0">
            <a:spAutoFit/>
          </a:bodyPr>
          <a:lstStyle/>
          <a:p>
            <a:pPr algn="just">
              <a:lnSpc>
                <a:spcPts val="5183"/>
              </a:lnSpc>
            </a:pPr>
            <a:r>
              <a:rPr lang="en-US" sz="3702">
                <a:solidFill>
                  <a:srgbClr val="093A47"/>
                </a:solidFill>
                <a:latin typeface="Telegraf"/>
                <a:ea typeface="Telegraf"/>
                <a:cs typeface="Telegraf"/>
                <a:sym typeface="Telegraf"/>
              </a:rPr>
              <a:t>Variabel reaktif merujuk pada sebuah variabel  yang dilacak oleh sistem reaktif Vue. Artinya ketika user merubah nilai variabel, maka secara otomatis akan memperbarui DOM (Document Object Model) tanpa harus menulis banyak kode untuk melakukan pembaruan.</a:t>
            </a:r>
          </a:p>
          <a:p>
            <a:pPr algn="just">
              <a:lnSpc>
                <a:spcPts val="5183"/>
              </a:lnSpc>
            </a:pPr>
            <a:r>
              <a:rPr lang="en-US" sz="3702" b="true">
                <a:solidFill>
                  <a:srgbClr val="093A47"/>
                </a:solidFill>
                <a:latin typeface="Telegraf Bold"/>
                <a:ea typeface="Telegraf Bold"/>
                <a:cs typeface="Telegraf Bold"/>
                <a:sym typeface="Telegraf Bold"/>
              </a:rPr>
              <a:t>Contoh:</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704434" y="-2223685"/>
            <a:ext cx="9214955" cy="10002665"/>
          </a:xfrm>
          <a:custGeom>
            <a:avLst/>
            <a:gdLst/>
            <a:ahLst/>
            <a:cxnLst/>
            <a:rect r="r" b="b" t="t" l="l"/>
            <a:pathLst>
              <a:path h="10002665" w="9214955">
                <a:moveTo>
                  <a:pt x="0" y="0"/>
                </a:moveTo>
                <a:lnTo>
                  <a:pt x="9214955" y="0"/>
                </a:lnTo>
                <a:lnTo>
                  <a:pt x="9214955" y="10002665"/>
                </a:lnTo>
                <a:lnTo>
                  <a:pt x="0" y="10002665"/>
                </a:lnTo>
                <a:lnTo>
                  <a:pt x="0" y="0"/>
                </a:lnTo>
                <a:close/>
              </a:path>
            </a:pathLst>
          </a:custGeom>
          <a:blipFill>
            <a:blip r:embed="rId2"/>
            <a:stretch>
              <a:fillRect l="0" t="0" r="0" b="0"/>
            </a:stretch>
          </a:blipFill>
        </p:spPr>
      </p:sp>
      <p:sp>
        <p:nvSpPr>
          <p:cNvPr name="Freeform 3" id="3"/>
          <p:cNvSpPr/>
          <p:nvPr/>
        </p:nvSpPr>
        <p:spPr>
          <a:xfrm flipH="false" flipV="false" rot="0">
            <a:off x="10875183" y="2740230"/>
            <a:ext cx="6239867" cy="5990273"/>
          </a:xfrm>
          <a:custGeom>
            <a:avLst/>
            <a:gdLst/>
            <a:ahLst/>
            <a:cxnLst/>
            <a:rect r="r" b="b" t="t" l="l"/>
            <a:pathLst>
              <a:path h="5990273" w="6239867">
                <a:moveTo>
                  <a:pt x="0" y="0"/>
                </a:moveTo>
                <a:lnTo>
                  <a:pt x="6239867" y="0"/>
                </a:lnTo>
                <a:lnTo>
                  <a:pt x="6239867" y="5990273"/>
                </a:lnTo>
                <a:lnTo>
                  <a:pt x="0" y="59902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320212" y="8730503"/>
            <a:ext cx="20175738" cy="2026906"/>
            <a:chOff x="0" y="0"/>
            <a:chExt cx="5313775" cy="533835"/>
          </a:xfrm>
        </p:grpSpPr>
        <p:sp>
          <p:nvSpPr>
            <p:cNvPr name="Freeform 5" id="5"/>
            <p:cNvSpPr/>
            <p:nvPr/>
          </p:nvSpPr>
          <p:spPr>
            <a:xfrm flipH="false" flipV="false" rot="0">
              <a:off x="0" y="0"/>
              <a:ext cx="5313774" cy="533835"/>
            </a:xfrm>
            <a:custGeom>
              <a:avLst/>
              <a:gdLst/>
              <a:ahLst/>
              <a:cxnLst/>
              <a:rect r="r" b="b" t="t" l="l"/>
              <a:pathLst>
                <a:path h="533835" w="5313774">
                  <a:moveTo>
                    <a:pt x="0" y="0"/>
                  </a:moveTo>
                  <a:lnTo>
                    <a:pt x="5313774" y="0"/>
                  </a:lnTo>
                  <a:lnTo>
                    <a:pt x="5313774" y="533835"/>
                  </a:lnTo>
                  <a:lnTo>
                    <a:pt x="0" y="533835"/>
                  </a:lnTo>
                  <a:close/>
                </a:path>
              </a:pathLst>
            </a:custGeom>
            <a:gradFill rotWithShape="true">
              <a:gsLst>
                <a:gs pos="0">
                  <a:srgbClr val="093A47">
                    <a:alpha val="100000"/>
                  </a:srgbClr>
                </a:gs>
                <a:gs pos="100000">
                  <a:srgbClr val="4D93A6">
                    <a:alpha val="100000"/>
                  </a:srgbClr>
                </a:gs>
              </a:gsLst>
              <a:lin ang="0"/>
            </a:gradFill>
          </p:spPr>
        </p:sp>
        <p:sp>
          <p:nvSpPr>
            <p:cNvPr name="TextBox 6" id="6"/>
            <p:cNvSpPr txBox="true"/>
            <p:nvPr/>
          </p:nvSpPr>
          <p:spPr>
            <a:xfrm>
              <a:off x="0" y="-47625"/>
              <a:ext cx="5313775" cy="581460"/>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7575754">
            <a:off x="-3283751" y="-3956077"/>
            <a:ext cx="5716443" cy="5518966"/>
          </a:xfrm>
          <a:custGeom>
            <a:avLst/>
            <a:gdLst/>
            <a:ahLst/>
            <a:cxnLst/>
            <a:rect r="r" b="b" t="t" l="l"/>
            <a:pathLst>
              <a:path h="5518966" w="5716443">
                <a:moveTo>
                  <a:pt x="0" y="0"/>
                </a:moveTo>
                <a:lnTo>
                  <a:pt x="5716443" y="0"/>
                </a:lnTo>
                <a:lnTo>
                  <a:pt x="5716443" y="5518966"/>
                </a:lnTo>
                <a:lnTo>
                  <a:pt x="0" y="5518966"/>
                </a:lnTo>
                <a:lnTo>
                  <a:pt x="0" y="0"/>
                </a:lnTo>
                <a:close/>
              </a:path>
            </a:pathLst>
          </a:custGeom>
          <a:blipFill>
            <a:blip r:embed="rId5">
              <a:alphaModFix amt="27000"/>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5927689" y="6004610"/>
            <a:ext cx="9214955" cy="10002665"/>
          </a:xfrm>
          <a:custGeom>
            <a:avLst/>
            <a:gdLst/>
            <a:ahLst/>
            <a:cxnLst/>
            <a:rect r="r" b="b" t="t" l="l"/>
            <a:pathLst>
              <a:path h="10002665" w="9214955">
                <a:moveTo>
                  <a:pt x="0" y="0"/>
                </a:moveTo>
                <a:lnTo>
                  <a:pt x="9214955" y="0"/>
                </a:lnTo>
                <a:lnTo>
                  <a:pt x="9214955" y="10002665"/>
                </a:lnTo>
                <a:lnTo>
                  <a:pt x="0" y="10002665"/>
                </a:lnTo>
                <a:lnTo>
                  <a:pt x="0" y="0"/>
                </a:lnTo>
                <a:close/>
              </a:path>
            </a:pathLst>
          </a:custGeom>
          <a:blipFill>
            <a:blip r:embed="rId2"/>
            <a:stretch>
              <a:fillRect l="0" t="0" r="0" b="0"/>
            </a:stretch>
          </a:blipFill>
        </p:spPr>
      </p:sp>
      <p:sp>
        <p:nvSpPr>
          <p:cNvPr name="Freeform 9" id="9"/>
          <p:cNvSpPr/>
          <p:nvPr/>
        </p:nvSpPr>
        <p:spPr>
          <a:xfrm flipH="false" flipV="false" rot="0">
            <a:off x="3287266" y="5250686"/>
            <a:ext cx="7385100" cy="4007614"/>
          </a:xfrm>
          <a:custGeom>
            <a:avLst/>
            <a:gdLst/>
            <a:ahLst/>
            <a:cxnLst/>
            <a:rect r="r" b="b" t="t" l="l"/>
            <a:pathLst>
              <a:path h="4007614" w="7385100">
                <a:moveTo>
                  <a:pt x="0" y="0"/>
                </a:moveTo>
                <a:lnTo>
                  <a:pt x="7385100" y="0"/>
                </a:lnTo>
                <a:lnTo>
                  <a:pt x="7385100" y="4007614"/>
                </a:lnTo>
                <a:lnTo>
                  <a:pt x="0" y="4007614"/>
                </a:lnTo>
                <a:lnTo>
                  <a:pt x="0" y="0"/>
                </a:lnTo>
                <a:close/>
              </a:path>
            </a:pathLst>
          </a:custGeom>
          <a:blipFill>
            <a:blip r:embed="rId7"/>
            <a:stretch>
              <a:fillRect l="0" t="0" r="0" b="0"/>
            </a:stretch>
          </a:blipFill>
        </p:spPr>
      </p:sp>
      <p:sp>
        <p:nvSpPr>
          <p:cNvPr name="TextBox 10" id="10"/>
          <p:cNvSpPr txBox="true"/>
          <p:nvPr/>
        </p:nvSpPr>
        <p:spPr>
          <a:xfrm rot="0">
            <a:off x="1651733" y="517876"/>
            <a:ext cx="8269808" cy="907348"/>
          </a:xfrm>
          <a:prstGeom prst="rect">
            <a:avLst/>
          </a:prstGeom>
        </p:spPr>
        <p:txBody>
          <a:bodyPr anchor="t" rtlCol="false" tIns="0" lIns="0" bIns="0" rIns="0">
            <a:spAutoFit/>
          </a:bodyPr>
          <a:lstStyle/>
          <a:p>
            <a:pPr algn="l">
              <a:lnSpc>
                <a:spcPts val="6992"/>
              </a:lnSpc>
            </a:pPr>
            <a:r>
              <a:rPr lang="en-US" sz="5218">
                <a:solidFill>
                  <a:srgbClr val="093A47"/>
                </a:solidFill>
                <a:latin typeface="Brick Sans"/>
                <a:ea typeface="Brick Sans"/>
                <a:cs typeface="Brick Sans"/>
                <a:sym typeface="Brick Sans"/>
              </a:rPr>
              <a:t>Text Interpolation</a:t>
            </a:r>
          </a:p>
        </p:txBody>
      </p:sp>
      <p:sp>
        <p:nvSpPr>
          <p:cNvPr name="TextBox 11" id="11"/>
          <p:cNvSpPr txBox="true"/>
          <p:nvPr/>
        </p:nvSpPr>
        <p:spPr>
          <a:xfrm rot="0">
            <a:off x="1651733" y="1693394"/>
            <a:ext cx="8434176" cy="3947796"/>
          </a:xfrm>
          <a:prstGeom prst="rect">
            <a:avLst/>
          </a:prstGeom>
        </p:spPr>
        <p:txBody>
          <a:bodyPr anchor="t" rtlCol="false" tIns="0" lIns="0" bIns="0" rIns="0">
            <a:spAutoFit/>
          </a:bodyPr>
          <a:lstStyle/>
          <a:p>
            <a:pPr algn="just">
              <a:lnSpc>
                <a:spcPts val="4479"/>
              </a:lnSpc>
            </a:pPr>
            <a:r>
              <a:rPr lang="en-US" sz="3199">
                <a:solidFill>
                  <a:srgbClr val="093A47"/>
                </a:solidFill>
                <a:latin typeface="Telegraf"/>
                <a:ea typeface="Telegraf"/>
                <a:cs typeface="Telegraf"/>
                <a:sym typeface="Telegraf"/>
              </a:rPr>
              <a:t>Text interpolation adalah cara  untuk mennyisipkan sebuah nilai ke dalam Javascript langsung ke dalam elemen HTML. Hal ini memungkinkan binding data secara otomatis antara data/model dengan tampilan.</a:t>
            </a:r>
          </a:p>
          <a:p>
            <a:pPr algn="just">
              <a:lnSpc>
                <a:spcPts val="4479"/>
              </a:lnSpc>
            </a:pPr>
            <a:r>
              <a:rPr lang="en-US" sz="3199" b="true">
                <a:solidFill>
                  <a:srgbClr val="093A47"/>
                </a:solidFill>
                <a:latin typeface="Telegraf Bold"/>
                <a:ea typeface="Telegraf Bold"/>
                <a:cs typeface="Telegraf Bold"/>
                <a:sym typeface="Telegraf Bold"/>
              </a:rPr>
              <a:t>Contoh:</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402137" y="3762167"/>
            <a:ext cx="14857163" cy="4208988"/>
            <a:chOff x="0" y="0"/>
            <a:chExt cx="3912998" cy="1108540"/>
          </a:xfrm>
        </p:grpSpPr>
        <p:sp>
          <p:nvSpPr>
            <p:cNvPr name="Freeform 3" id="3"/>
            <p:cNvSpPr/>
            <p:nvPr/>
          </p:nvSpPr>
          <p:spPr>
            <a:xfrm flipH="false" flipV="false" rot="0">
              <a:off x="0" y="0"/>
              <a:ext cx="3912998" cy="1108540"/>
            </a:xfrm>
            <a:custGeom>
              <a:avLst/>
              <a:gdLst/>
              <a:ahLst/>
              <a:cxnLst/>
              <a:rect r="r" b="b" t="t" l="l"/>
              <a:pathLst>
                <a:path h="1108540" w="3912998">
                  <a:moveTo>
                    <a:pt x="0" y="0"/>
                  </a:moveTo>
                  <a:lnTo>
                    <a:pt x="3912998" y="0"/>
                  </a:lnTo>
                  <a:lnTo>
                    <a:pt x="3912998" y="1108540"/>
                  </a:lnTo>
                  <a:lnTo>
                    <a:pt x="0" y="1108540"/>
                  </a:lnTo>
                  <a:close/>
                </a:path>
              </a:pathLst>
            </a:custGeom>
            <a:gradFill rotWithShape="true">
              <a:gsLst>
                <a:gs pos="0">
                  <a:srgbClr val="093A47">
                    <a:alpha val="100000"/>
                  </a:srgbClr>
                </a:gs>
                <a:gs pos="100000">
                  <a:srgbClr val="4D93A6">
                    <a:alpha val="100000"/>
                  </a:srgbClr>
                </a:gs>
              </a:gsLst>
              <a:lin ang="0"/>
            </a:gradFill>
          </p:spPr>
        </p:sp>
        <p:sp>
          <p:nvSpPr>
            <p:cNvPr name="TextBox 4" id="4"/>
            <p:cNvSpPr txBox="true"/>
            <p:nvPr/>
          </p:nvSpPr>
          <p:spPr>
            <a:xfrm>
              <a:off x="0" y="-47625"/>
              <a:ext cx="3912998" cy="1156165"/>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276832" y="830784"/>
            <a:ext cx="3701558" cy="2698772"/>
          </a:xfrm>
          <a:custGeom>
            <a:avLst/>
            <a:gdLst/>
            <a:ahLst/>
            <a:cxnLst/>
            <a:rect r="r" b="b" t="t" l="l"/>
            <a:pathLst>
              <a:path h="2698772" w="3701558">
                <a:moveTo>
                  <a:pt x="0" y="0"/>
                </a:moveTo>
                <a:lnTo>
                  <a:pt x="3701558" y="0"/>
                </a:lnTo>
                <a:lnTo>
                  <a:pt x="3701558" y="2698772"/>
                </a:lnTo>
                <a:lnTo>
                  <a:pt x="0" y="26987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4978390" y="1389436"/>
            <a:ext cx="12032778" cy="1400492"/>
          </a:xfrm>
          <a:prstGeom prst="rect">
            <a:avLst/>
          </a:prstGeom>
        </p:spPr>
        <p:txBody>
          <a:bodyPr anchor="t" rtlCol="false" tIns="0" lIns="0" bIns="0" rIns="0">
            <a:spAutoFit/>
          </a:bodyPr>
          <a:lstStyle/>
          <a:p>
            <a:pPr algn="ctr" marL="0" indent="0" lvl="0">
              <a:lnSpc>
                <a:spcPts val="10743"/>
              </a:lnSpc>
              <a:spcBef>
                <a:spcPct val="0"/>
              </a:spcBef>
            </a:pPr>
            <a:r>
              <a:rPr lang="en-US" sz="8017">
                <a:solidFill>
                  <a:srgbClr val="093A47"/>
                </a:solidFill>
                <a:latin typeface="Brick Sans"/>
                <a:ea typeface="Brick Sans"/>
                <a:cs typeface="Brick Sans"/>
                <a:sym typeface="Brick Sans"/>
              </a:rPr>
              <a:t>Form Binding</a:t>
            </a:r>
          </a:p>
        </p:txBody>
      </p:sp>
      <p:sp>
        <p:nvSpPr>
          <p:cNvPr name="TextBox 7" id="7"/>
          <p:cNvSpPr txBox="true"/>
          <p:nvPr/>
        </p:nvSpPr>
        <p:spPr>
          <a:xfrm rot="0">
            <a:off x="2633805" y="3964973"/>
            <a:ext cx="14393826" cy="2261805"/>
          </a:xfrm>
          <a:prstGeom prst="rect">
            <a:avLst/>
          </a:prstGeom>
        </p:spPr>
        <p:txBody>
          <a:bodyPr anchor="t" rtlCol="false" tIns="0" lIns="0" bIns="0" rIns="0">
            <a:spAutoFit/>
          </a:bodyPr>
          <a:lstStyle/>
          <a:p>
            <a:pPr algn="just">
              <a:lnSpc>
                <a:spcPts val="4483"/>
              </a:lnSpc>
            </a:pPr>
            <a:r>
              <a:rPr lang="en-US" sz="3202">
                <a:solidFill>
                  <a:srgbClr val="FFFFFF"/>
                </a:solidFill>
                <a:latin typeface="Telegraf"/>
                <a:ea typeface="Telegraf"/>
                <a:cs typeface="Telegraf"/>
                <a:sym typeface="Telegraf"/>
              </a:rPr>
              <a:t>Dorm Binding adalah fitur yang memungkinkan untuk menghubungkan elemen dalam data secara dinamis. Dengan menggunakan form binding, nilai akan otomatis terikat ke data model dalam vue, sehingga akan dapat dilihat setiap perubhanannya.</a:t>
            </a:r>
          </a:p>
        </p:txBody>
      </p:sp>
      <p:sp>
        <p:nvSpPr>
          <p:cNvPr name="Freeform 8" id="8"/>
          <p:cNvSpPr/>
          <p:nvPr/>
        </p:nvSpPr>
        <p:spPr>
          <a:xfrm flipH="false" flipV="false" rot="0">
            <a:off x="11668775" y="5143500"/>
            <a:ext cx="9214955" cy="10002665"/>
          </a:xfrm>
          <a:custGeom>
            <a:avLst/>
            <a:gdLst/>
            <a:ahLst/>
            <a:cxnLst/>
            <a:rect r="r" b="b" t="t" l="l"/>
            <a:pathLst>
              <a:path h="10002665" w="9214955">
                <a:moveTo>
                  <a:pt x="0" y="0"/>
                </a:moveTo>
                <a:lnTo>
                  <a:pt x="9214955" y="0"/>
                </a:lnTo>
                <a:lnTo>
                  <a:pt x="9214955" y="10002665"/>
                </a:lnTo>
                <a:lnTo>
                  <a:pt x="0" y="10002665"/>
                </a:lnTo>
                <a:lnTo>
                  <a:pt x="0" y="0"/>
                </a:lnTo>
                <a:close/>
              </a:path>
            </a:pathLst>
          </a:custGeom>
          <a:blipFill>
            <a:blip r:embed="rId4"/>
            <a:stretch>
              <a:fillRect l="0" t="0" r="0" b="0"/>
            </a:stretch>
          </a:blipFill>
        </p:spPr>
      </p:sp>
      <p:sp>
        <p:nvSpPr>
          <p:cNvPr name="Freeform 9" id="9"/>
          <p:cNvSpPr/>
          <p:nvPr/>
        </p:nvSpPr>
        <p:spPr>
          <a:xfrm flipH="false" flipV="false" rot="7575754">
            <a:off x="-3487753" y="7851187"/>
            <a:ext cx="5716443" cy="5518966"/>
          </a:xfrm>
          <a:custGeom>
            <a:avLst/>
            <a:gdLst/>
            <a:ahLst/>
            <a:cxnLst/>
            <a:rect r="r" b="b" t="t" l="l"/>
            <a:pathLst>
              <a:path h="5518966" w="5716443">
                <a:moveTo>
                  <a:pt x="0" y="0"/>
                </a:moveTo>
                <a:lnTo>
                  <a:pt x="5716443" y="0"/>
                </a:lnTo>
                <a:lnTo>
                  <a:pt x="5716443" y="5518966"/>
                </a:lnTo>
                <a:lnTo>
                  <a:pt x="0" y="5518966"/>
                </a:lnTo>
                <a:lnTo>
                  <a:pt x="0" y="0"/>
                </a:lnTo>
                <a:close/>
              </a:path>
            </a:pathLst>
          </a:custGeom>
          <a:blipFill>
            <a:blip r:embed="rId5">
              <a:alphaModFix amt="27000"/>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7575754">
            <a:off x="15429778" y="-3752847"/>
            <a:ext cx="5716443" cy="5518966"/>
          </a:xfrm>
          <a:custGeom>
            <a:avLst/>
            <a:gdLst/>
            <a:ahLst/>
            <a:cxnLst/>
            <a:rect r="r" b="b" t="t" l="l"/>
            <a:pathLst>
              <a:path h="5518966" w="5716443">
                <a:moveTo>
                  <a:pt x="0" y="0"/>
                </a:moveTo>
                <a:lnTo>
                  <a:pt x="5716444" y="0"/>
                </a:lnTo>
                <a:lnTo>
                  <a:pt x="5716444" y="5518966"/>
                </a:lnTo>
                <a:lnTo>
                  <a:pt x="0" y="5518966"/>
                </a:lnTo>
                <a:lnTo>
                  <a:pt x="0" y="0"/>
                </a:lnTo>
                <a:close/>
              </a:path>
            </a:pathLst>
          </a:custGeom>
          <a:blipFill>
            <a:blip r:embed="rId5">
              <a:alphaModFix amt="27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2824563" y="-5001332"/>
            <a:ext cx="9214955" cy="10002665"/>
          </a:xfrm>
          <a:custGeom>
            <a:avLst/>
            <a:gdLst/>
            <a:ahLst/>
            <a:cxnLst/>
            <a:rect r="r" b="b" t="t" l="l"/>
            <a:pathLst>
              <a:path h="10002665" w="9214955">
                <a:moveTo>
                  <a:pt x="0" y="0"/>
                </a:moveTo>
                <a:lnTo>
                  <a:pt x="9214955" y="0"/>
                </a:lnTo>
                <a:lnTo>
                  <a:pt x="9214955" y="10002664"/>
                </a:lnTo>
                <a:lnTo>
                  <a:pt x="0" y="10002664"/>
                </a:lnTo>
                <a:lnTo>
                  <a:pt x="0" y="0"/>
                </a:lnTo>
                <a:close/>
              </a:path>
            </a:pathLst>
          </a:custGeom>
          <a:blipFill>
            <a:blip r:embed="rId4"/>
            <a:stretch>
              <a:fillRect l="0" t="0" r="0" b="0"/>
            </a:stretch>
          </a:blipFill>
        </p:spPr>
      </p:sp>
      <p:sp>
        <p:nvSpPr>
          <p:cNvPr name="Freeform 12" id="12"/>
          <p:cNvSpPr/>
          <p:nvPr/>
        </p:nvSpPr>
        <p:spPr>
          <a:xfrm flipH="false" flipV="false" rot="0">
            <a:off x="3415179" y="6238959"/>
            <a:ext cx="12831079" cy="3464391"/>
          </a:xfrm>
          <a:custGeom>
            <a:avLst/>
            <a:gdLst/>
            <a:ahLst/>
            <a:cxnLst/>
            <a:rect r="r" b="b" t="t" l="l"/>
            <a:pathLst>
              <a:path h="3464391" w="12831079">
                <a:moveTo>
                  <a:pt x="0" y="0"/>
                </a:moveTo>
                <a:lnTo>
                  <a:pt x="12831079" y="0"/>
                </a:lnTo>
                <a:lnTo>
                  <a:pt x="12831079" y="3464391"/>
                </a:lnTo>
                <a:lnTo>
                  <a:pt x="0" y="3464391"/>
                </a:lnTo>
                <a:lnTo>
                  <a:pt x="0" y="0"/>
                </a:lnTo>
                <a:close/>
              </a:path>
            </a:pathLst>
          </a:custGeom>
          <a:blipFill>
            <a:blip r:embed="rId7"/>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704434" y="-2223685"/>
            <a:ext cx="9214955" cy="10002665"/>
          </a:xfrm>
          <a:custGeom>
            <a:avLst/>
            <a:gdLst/>
            <a:ahLst/>
            <a:cxnLst/>
            <a:rect r="r" b="b" t="t" l="l"/>
            <a:pathLst>
              <a:path h="10002665" w="9214955">
                <a:moveTo>
                  <a:pt x="0" y="0"/>
                </a:moveTo>
                <a:lnTo>
                  <a:pt x="9214955" y="0"/>
                </a:lnTo>
                <a:lnTo>
                  <a:pt x="9214955" y="10002665"/>
                </a:lnTo>
                <a:lnTo>
                  <a:pt x="0" y="10002665"/>
                </a:lnTo>
                <a:lnTo>
                  <a:pt x="0" y="0"/>
                </a:lnTo>
                <a:close/>
              </a:path>
            </a:pathLst>
          </a:custGeom>
          <a:blipFill>
            <a:blip r:embed="rId2"/>
            <a:stretch>
              <a:fillRect l="0" t="0" r="0" b="0"/>
            </a:stretch>
          </a:blipFill>
        </p:spPr>
      </p:sp>
      <p:grpSp>
        <p:nvGrpSpPr>
          <p:cNvPr name="Group 3" id="3"/>
          <p:cNvGrpSpPr/>
          <p:nvPr/>
        </p:nvGrpSpPr>
        <p:grpSpPr>
          <a:xfrm rot="0">
            <a:off x="-298151" y="1727880"/>
            <a:ext cx="18884302" cy="5309542"/>
            <a:chOff x="0" y="0"/>
            <a:chExt cx="4973643" cy="1398398"/>
          </a:xfrm>
        </p:grpSpPr>
        <p:sp>
          <p:nvSpPr>
            <p:cNvPr name="Freeform 4" id="4"/>
            <p:cNvSpPr/>
            <p:nvPr/>
          </p:nvSpPr>
          <p:spPr>
            <a:xfrm flipH="false" flipV="false" rot="0">
              <a:off x="0" y="0"/>
              <a:ext cx="4973643" cy="1398398"/>
            </a:xfrm>
            <a:custGeom>
              <a:avLst/>
              <a:gdLst/>
              <a:ahLst/>
              <a:cxnLst/>
              <a:rect r="r" b="b" t="t" l="l"/>
              <a:pathLst>
                <a:path h="1398398" w="4973643">
                  <a:moveTo>
                    <a:pt x="0" y="0"/>
                  </a:moveTo>
                  <a:lnTo>
                    <a:pt x="4973643" y="0"/>
                  </a:lnTo>
                  <a:lnTo>
                    <a:pt x="4973643" y="1398398"/>
                  </a:lnTo>
                  <a:lnTo>
                    <a:pt x="0" y="1398398"/>
                  </a:lnTo>
                  <a:close/>
                </a:path>
              </a:pathLst>
            </a:custGeom>
            <a:gradFill rotWithShape="true">
              <a:gsLst>
                <a:gs pos="0">
                  <a:srgbClr val="093A47">
                    <a:alpha val="100000"/>
                  </a:srgbClr>
                </a:gs>
                <a:gs pos="100000">
                  <a:srgbClr val="4D93A6">
                    <a:alpha val="100000"/>
                  </a:srgbClr>
                </a:gs>
              </a:gsLst>
              <a:lin ang="0"/>
            </a:gradFill>
          </p:spPr>
        </p:sp>
        <p:sp>
          <p:nvSpPr>
            <p:cNvPr name="TextBox 5" id="5"/>
            <p:cNvSpPr txBox="true"/>
            <p:nvPr/>
          </p:nvSpPr>
          <p:spPr>
            <a:xfrm>
              <a:off x="0" y="-47625"/>
              <a:ext cx="4973643" cy="144602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7575754">
            <a:off x="15876221" y="8134917"/>
            <a:ext cx="5716443" cy="5518966"/>
          </a:xfrm>
          <a:custGeom>
            <a:avLst/>
            <a:gdLst/>
            <a:ahLst/>
            <a:cxnLst/>
            <a:rect r="r" b="b" t="t" l="l"/>
            <a:pathLst>
              <a:path h="5518966" w="5716443">
                <a:moveTo>
                  <a:pt x="0" y="0"/>
                </a:moveTo>
                <a:lnTo>
                  <a:pt x="5716443" y="0"/>
                </a:lnTo>
                <a:lnTo>
                  <a:pt x="5716443" y="5518966"/>
                </a:lnTo>
                <a:lnTo>
                  <a:pt x="0" y="5518966"/>
                </a:lnTo>
                <a:lnTo>
                  <a:pt x="0" y="0"/>
                </a:lnTo>
                <a:close/>
              </a:path>
            </a:pathLst>
          </a:custGeom>
          <a:blipFill>
            <a:blip r:embed="rId3">
              <a:alphaModFix amt="27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7575754">
            <a:off x="-3646222" y="-3151053"/>
            <a:ext cx="5716443" cy="5518966"/>
          </a:xfrm>
          <a:custGeom>
            <a:avLst/>
            <a:gdLst/>
            <a:ahLst/>
            <a:cxnLst/>
            <a:rect r="r" b="b" t="t" l="l"/>
            <a:pathLst>
              <a:path h="5518966" w="5716443">
                <a:moveTo>
                  <a:pt x="0" y="0"/>
                </a:moveTo>
                <a:lnTo>
                  <a:pt x="5716443" y="0"/>
                </a:lnTo>
                <a:lnTo>
                  <a:pt x="5716443" y="5518966"/>
                </a:lnTo>
                <a:lnTo>
                  <a:pt x="0" y="5518966"/>
                </a:lnTo>
                <a:lnTo>
                  <a:pt x="0" y="0"/>
                </a:lnTo>
                <a:close/>
              </a:path>
            </a:pathLst>
          </a:custGeom>
          <a:blipFill>
            <a:blip r:embed="rId3">
              <a:alphaModFix amt="27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7772099">
            <a:off x="-4072145" y="5120508"/>
            <a:ext cx="9214955" cy="10002665"/>
          </a:xfrm>
          <a:custGeom>
            <a:avLst/>
            <a:gdLst/>
            <a:ahLst/>
            <a:cxnLst/>
            <a:rect r="r" b="b" t="t" l="l"/>
            <a:pathLst>
              <a:path h="10002665" w="9214955">
                <a:moveTo>
                  <a:pt x="0" y="0"/>
                </a:moveTo>
                <a:lnTo>
                  <a:pt x="9214955" y="0"/>
                </a:lnTo>
                <a:lnTo>
                  <a:pt x="9214955" y="10002664"/>
                </a:lnTo>
                <a:lnTo>
                  <a:pt x="0" y="10002664"/>
                </a:lnTo>
                <a:lnTo>
                  <a:pt x="0" y="0"/>
                </a:lnTo>
                <a:close/>
              </a:path>
            </a:pathLst>
          </a:custGeom>
          <a:blipFill>
            <a:blip r:embed="rId2"/>
            <a:stretch>
              <a:fillRect l="0" t="0" r="0" b="0"/>
            </a:stretch>
          </a:blipFill>
        </p:spPr>
      </p:sp>
      <p:sp>
        <p:nvSpPr>
          <p:cNvPr name="Freeform 9" id="9"/>
          <p:cNvSpPr/>
          <p:nvPr/>
        </p:nvSpPr>
        <p:spPr>
          <a:xfrm flipH="false" flipV="false" rot="0">
            <a:off x="401982" y="2909451"/>
            <a:ext cx="6051176" cy="4114800"/>
          </a:xfrm>
          <a:custGeom>
            <a:avLst/>
            <a:gdLst/>
            <a:ahLst/>
            <a:cxnLst/>
            <a:rect r="r" b="b" t="t" l="l"/>
            <a:pathLst>
              <a:path h="4114800" w="6051176">
                <a:moveTo>
                  <a:pt x="0" y="0"/>
                </a:moveTo>
                <a:lnTo>
                  <a:pt x="6051177" y="0"/>
                </a:lnTo>
                <a:lnTo>
                  <a:pt x="605117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6774470" y="5380122"/>
            <a:ext cx="10910663" cy="4159690"/>
          </a:xfrm>
          <a:custGeom>
            <a:avLst/>
            <a:gdLst/>
            <a:ahLst/>
            <a:cxnLst/>
            <a:rect r="r" b="b" t="t" l="l"/>
            <a:pathLst>
              <a:path h="4159690" w="10910663">
                <a:moveTo>
                  <a:pt x="0" y="0"/>
                </a:moveTo>
                <a:lnTo>
                  <a:pt x="10910663" y="0"/>
                </a:lnTo>
                <a:lnTo>
                  <a:pt x="10910663" y="4159690"/>
                </a:lnTo>
                <a:lnTo>
                  <a:pt x="0" y="4159690"/>
                </a:lnTo>
                <a:lnTo>
                  <a:pt x="0" y="0"/>
                </a:lnTo>
                <a:close/>
              </a:path>
            </a:pathLst>
          </a:custGeom>
          <a:blipFill>
            <a:blip r:embed="rId7"/>
            <a:stretch>
              <a:fillRect l="0" t="0" r="0" b="0"/>
            </a:stretch>
          </a:blipFill>
        </p:spPr>
      </p:sp>
      <p:sp>
        <p:nvSpPr>
          <p:cNvPr name="TextBox 11" id="11"/>
          <p:cNvSpPr txBox="true"/>
          <p:nvPr/>
        </p:nvSpPr>
        <p:spPr>
          <a:xfrm rot="0">
            <a:off x="3127611" y="625955"/>
            <a:ext cx="12032778" cy="795965"/>
          </a:xfrm>
          <a:prstGeom prst="rect">
            <a:avLst/>
          </a:prstGeom>
        </p:spPr>
        <p:txBody>
          <a:bodyPr anchor="t" rtlCol="false" tIns="0" lIns="0" bIns="0" rIns="0">
            <a:spAutoFit/>
          </a:bodyPr>
          <a:lstStyle/>
          <a:p>
            <a:pPr algn="ctr">
              <a:lnSpc>
                <a:spcPts val="5844"/>
              </a:lnSpc>
            </a:pPr>
            <a:r>
              <a:rPr lang="en-US" sz="5218">
                <a:solidFill>
                  <a:srgbClr val="093A47"/>
                </a:solidFill>
                <a:latin typeface="Brick Sans"/>
                <a:ea typeface="Brick Sans"/>
                <a:cs typeface="Brick Sans"/>
                <a:sym typeface="Brick Sans"/>
              </a:rPr>
              <a:t>Event Listener</a:t>
            </a:r>
          </a:p>
        </p:txBody>
      </p:sp>
      <p:sp>
        <p:nvSpPr>
          <p:cNvPr name="TextBox 12" id="12"/>
          <p:cNvSpPr txBox="true"/>
          <p:nvPr/>
        </p:nvSpPr>
        <p:spPr>
          <a:xfrm rot="0">
            <a:off x="6774470" y="2058083"/>
            <a:ext cx="11214194" cy="3098166"/>
          </a:xfrm>
          <a:prstGeom prst="rect">
            <a:avLst/>
          </a:prstGeom>
        </p:spPr>
        <p:txBody>
          <a:bodyPr anchor="t" rtlCol="false" tIns="0" lIns="0" bIns="0" rIns="0">
            <a:spAutoFit/>
          </a:bodyPr>
          <a:lstStyle/>
          <a:p>
            <a:pPr algn="just">
              <a:lnSpc>
                <a:spcPts val="4059"/>
              </a:lnSpc>
            </a:pPr>
            <a:r>
              <a:rPr lang="en-US" sz="2899">
                <a:solidFill>
                  <a:srgbClr val="FFFFFF"/>
                </a:solidFill>
                <a:latin typeface="Telegraf"/>
                <a:ea typeface="Telegraf"/>
                <a:cs typeface="Telegraf"/>
                <a:sym typeface="Telegraf"/>
              </a:rPr>
              <a:t>Event listener digunakan untuk menangani interaksi dengan project seperti penggunaan klik, ketikan atau tindakan lainnya pada elemen HTML. Vue.js menyediakan cara yang mudah dan terstruktur dalam menambahkan event listener pada eleme elemen DOM.</a:t>
            </a:r>
          </a:p>
          <a:p>
            <a:pPr algn="just">
              <a:lnSpc>
                <a:spcPts val="4059"/>
              </a:lnSpc>
            </a:pPr>
            <a:r>
              <a:rPr lang="en-US" sz="2899">
                <a:solidFill>
                  <a:srgbClr val="FFFFFF"/>
                </a:solidFill>
                <a:latin typeface="Telegraf"/>
                <a:ea typeface="Telegraf"/>
                <a:cs typeface="Telegraf"/>
                <a:sym typeface="Telegraf"/>
              </a:rPr>
              <a:t>Contoh:</a:t>
            </a:r>
          </a:p>
        </p:txBody>
      </p:sp>
      <p:sp>
        <p:nvSpPr>
          <p:cNvPr name="Freeform 13" id="13"/>
          <p:cNvSpPr/>
          <p:nvPr/>
        </p:nvSpPr>
        <p:spPr>
          <a:xfrm flipH="false" flipV="false" rot="0">
            <a:off x="6774470" y="5380122"/>
            <a:ext cx="10910663" cy="4159690"/>
          </a:xfrm>
          <a:custGeom>
            <a:avLst/>
            <a:gdLst/>
            <a:ahLst/>
            <a:cxnLst/>
            <a:rect r="r" b="b" t="t" l="l"/>
            <a:pathLst>
              <a:path h="4159690" w="10910663">
                <a:moveTo>
                  <a:pt x="0" y="0"/>
                </a:moveTo>
                <a:lnTo>
                  <a:pt x="10910663" y="0"/>
                </a:lnTo>
                <a:lnTo>
                  <a:pt x="10910663" y="4159690"/>
                </a:lnTo>
                <a:lnTo>
                  <a:pt x="0" y="4159690"/>
                </a:lnTo>
                <a:lnTo>
                  <a:pt x="0" y="0"/>
                </a:lnTo>
                <a:close/>
              </a:path>
            </a:pathLst>
          </a:custGeom>
          <a:blipFill>
            <a:blip r:embed="rId7"/>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504211" y="-1900337"/>
            <a:ext cx="7534905" cy="7274608"/>
          </a:xfrm>
          <a:custGeom>
            <a:avLst/>
            <a:gdLst/>
            <a:ahLst/>
            <a:cxnLst/>
            <a:rect r="r" b="b" t="t" l="l"/>
            <a:pathLst>
              <a:path h="7274608" w="7534905">
                <a:moveTo>
                  <a:pt x="0" y="0"/>
                </a:moveTo>
                <a:lnTo>
                  <a:pt x="7534905" y="0"/>
                </a:lnTo>
                <a:lnTo>
                  <a:pt x="7534905" y="7274608"/>
                </a:lnTo>
                <a:lnTo>
                  <a:pt x="0" y="7274608"/>
                </a:lnTo>
                <a:lnTo>
                  <a:pt x="0" y="0"/>
                </a:lnTo>
                <a:close/>
              </a:path>
            </a:pathLst>
          </a:custGeom>
          <a:blipFill>
            <a:blip r:embed="rId2">
              <a:alphaModFix amt="27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401358">
            <a:off x="13157053" y="-3264365"/>
            <a:ext cx="9214955" cy="10002665"/>
          </a:xfrm>
          <a:custGeom>
            <a:avLst/>
            <a:gdLst/>
            <a:ahLst/>
            <a:cxnLst/>
            <a:rect r="r" b="b" t="t" l="l"/>
            <a:pathLst>
              <a:path h="10002665" w="9214955">
                <a:moveTo>
                  <a:pt x="0" y="0"/>
                </a:moveTo>
                <a:lnTo>
                  <a:pt x="9214954" y="0"/>
                </a:lnTo>
                <a:lnTo>
                  <a:pt x="9214954" y="10002664"/>
                </a:lnTo>
                <a:lnTo>
                  <a:pt x="0" y="10002664"/>
                </a:lnTo>
                <a:lnTo>
                  <a:pt x="0" y="0"/>
                </a:lnTo>
                <a:close/>
              </a:path>
            </a:pathLst>
          </a:custGeom>
          <a:blipFill>
            <a:blip r:embed="rId4"/>
            <a:stretch>
              <a:fillRect l="0" t="0" r="0" b="0"/>
            </a:stretch>
          </a:blipFill>
        </p:spPr>
      </p:sp>
      <p:grpSp>
        <p:nvGrpSpPr>
          <p:cNvPr name="Group 4" id="4"/>
          <p:cNvGrpSpPr/>
          <p:nvPr/>
        </p:nvGrpSpPr>
        <p:grpSpPr>
          <a:xfrm rot="0">
            <a:off x="-385907" y="9796274"/>
            <a:ext cx="18927526" cy="892388"/>
            <a:chOff x="0" y="0"/>
            <a:chExt cx="4985027" cy="235032"/>
          </a:xfrm>
        </p:grpSpPr>
        <p:sp>
          <p:nvSpPr>
            <p:cNvPr name="Freeform 5" id="5"/>
            <p:cNvSpPr/>
            <p:nvPr/>
          </p:nvSpPr>
          <p:spPr>
            <a:xfrm flipH="false" flipV="false" rot="0">
              <a:off x="0" y="0"/>
              <a:ext cx="4985028" cy="235032"/>
            </a:xfrm>
            <a:custGeom>
              <a:avLst/>
              <a:gdLst/>
              <a:ahLst/>
              <a:cxnLst/>
              <a:rect r="r" b="b" t="t" l="l"/>
              <a:pathLst>
                <a:path h="235032" w="4985028">
                  <a:moveTo>
                    <a:pt x="0" y="0"/>
                  </a:moveTo>
                  <a:lnTo>
                    <a:pt x="4985028" y="0"/>
                  </a:lnTo>
                  <a:lnTo>
                    <a:pt x="4985028" y="235032"/>
                  </a:lnTo>
                  <a:lnTo>
                    <a:pt x="0" y="235032"/>
                  </a:lnTo>
                  <a:close/>
                </a:path>
              </a:pathLst>
            </a:custGeom>
            <a:gradFill rotWithShape="true">
              <a:gsLst>
                <a:gs pos="0">
                  <a:srgbClr val="093A47">
                    <a:alpha val="100000"/>
                  </a:srgbClr>
                </a:gs>
                <a:gs pos="100000">
                  <a:srgbClr val="4D93A6">
                    <a:alpha val="100000"/>
                  </a:srgbClr>
                </a:gs>
              </a:gsLst>
              <a:lin ang="0"/>
            </a:gradFill>
          </p:spPr>
        </p:sp>
        <p:sp>
          <p:nvSpPr>
            <p:cNvPr name="TextBox 6" id="6"/>
            <p:cNvSpPr txBox="true"/>
            <p:nvPr/>
          </p:nvSpPr>
          <p:spPr>
            <a:xfrm>
              <a:off x="0" y="-47625"/>
              <a:ext cx="4985027" cy="28265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6401358">
            <a:off x="-2576784" y="5241135"/>
            <a:ext cx="9214955" cy="10002665"/>
          </a:xfrm>
          <a:custGeom>
            <a:avLst/>
            <a:gdLst/>
            <a:ahLst/>
            <a:cxnLst/>
            <a:rect r="r" b="b" t="t" l="l"/>
            <a:pathLst>
              <a:path h="10002665" w="9214955">
                <a:moveTo>
                  <a:pt x="0" y="0"/>
                </a:moveTo>
                <a:lnTo>
                  <a:pt x="9214955" y="0"/>
                </a:lnTo>
                <a:lnTo>
                  <a:pt x="9214955" y="10002665"/>
                </a:lnTo>
                <a:lnTo>
                  <a:pt x="0" y="10002665"/>
                </a:lnTo>
                <a:lnTo>
                  <a:pt x="0" y="0"/>
                </a:lnTo>
                <a:close/>
              </a:path>
            </a:pathLst>
          </a:custGeom>
          <a:blipFill>
            <a:blip r:embed="rId4"/>
            <a:stretch>
              <a:fillRect l="0" t="0" r="0" b="0"/>
            </a:stretch>
          </a:blipFill>
        </p:spPr>
      </p:sp>
      <p:sp>
        <p:nvSpPr>
          <p:cNvPr name="Freeform 8" id="8"/>
          <p:cNvSpPr/>
          <p:nvPr/>
        </p:nvSpPr>
        <p:spPr>
          <a:xfrm flipH="false" flipV="false" rot="0">
            <a:off x="1621576" y="3660611"/>
            <a:ext cx="5826667" cy="4836134"/>
          </a:xfrm>
          <a:custGeom>
            <a:avLst/>
            <a:gdLst/>
            <a:ahLst/>
            <a:cxnLst/>
            <a:rect r="r" b="b" t="t" l="l"/>
            <a:pathLst>
              <a:path h="4836134" w="5826667">
                <a:moveTo>
                  <a:pt x="0" y="0"/>
                </a:moveTo>
                <a:lnTo>
                  <a:pt x="5826667" y="0"/>
                </a:lnTo>
                <a:lnTo>
                  <a:pt x="5826667" y="4836134"/>
                </a:lnTo>
                <a:lnTo>
                  <a:pt x="0" y="48361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8144534" y="6038069"/>
            <a:ext cx="9619996" cy="3799898"/>
          </a:xfrm>
          <a:custGeom>
            <a:avLst/>
            <a:gdLst/>
            <a:ahLst/>
            <a:cxnLst/>
            <a:rect r="r" b="b" t="t" l="l"/>
            <a:pathLst>
              <a:path h="3799898" w="9619996">
                <a:moveTo>
                  <a:pt x="0" y="0"/>
                </a:moveTo>
                <a:lnTo>
                  <a:pt x="9619996" y="0"/>
                </a:lnTo>
                <a:lnTo>
                  <a:pt x="9619996" y="3799898"/>
                </a:lnTo>
                <a:lnTo>
                  <a:pt x="0" y="3799898"/>
                </a:lnTo>
                <a:lnTo>
                  <a:pt x="0" y="0"/>
                </a:lnTo>
                <a:close/>
              </a:path>
            </a:pathLst>
          </a:custGeom>
          <a:blipFill>
            <a:blip r:embed="rId7"/>
            <a:stretch>
              <a:fillRect l="0" t="0" r="0" b="0"/>
            </a:stretch>
          </a:blipFill>
        </p:spPr>
      </p:sp>
      <p:sp>
        <p:nvSpPr>
          <p:cNvPr name="TextBox 10" id="10"/>
          <p:cNvSpPr txBox="true"/>
          <p:nvPr/>
        </p:nvSpPr>
        <p:spPr>
          <a:xfrm rot="0">
            <a:off x="8979074" y="2316864"/>
            <a:ext cx="7512752" cy="795965"/>
          </a:xfrm>
          <a:prstGeom prst="rect">
            <a:avLst/>
          </a:prstGeom>
        </p:spPr>
        <p:txBody>
          <a:bodyPr anchor="t" rtlCol="false" tIns="0" lIns="0" bIns="0" rIns="0">
            <a:spAutoFit/>
          </a:bodyPr>
          <a:lstStyle/>
          <a:p>
            <a:pPr algn="l">
              <a:lnSpc>
                <a:spcPts val="5844"/>
              </a:lnSpc>
            </a:pPr>
            <a:r>
              <a:rPr lang="en-US" sz="5218">
                <a:solidFill>
                  <a:srgbClr val="093A47"/>
                </a:solidFill>
                <a:latin typeface="Brick Sans"/>
                <a:ea typeface="Brick Sans"/>
                <a:cs typeface="Brick Sans"/>
                <a:sym typeface="Brick Sans"/>
              </a:rPr>
              <a:t>Attribut Binding</a:t>
            </a:r>
          </a:p>
        </p:txBody>
      </p:sp>
      <p:sp>
        <p:nvSpPr>
          <p:cNvPr name="TextBox 11" id="11"/>
          <p:cNvSpPr txBox="true"/>
          <p:nvPr/>
        </p:nvSpPr>
        <p:spPr>
          <a:xfrm rot="0">
            <a:off x="8144534" y="3214223"/>
            <a:ext cx="9114766" cy="2823846"/>
          </a:xfrm>
          <a:prstGeom prst="rect">
            <a:avLst/>
          </a:prstGeom>
        </p:spPr>
        <p:txBody>
          <a:bodyPr anchor="t" rtlCol="false" tIns="0" lIns="0" bIns="0" rIns="0">
            <a:spAutoFit/>
          </a:bodyPr>
          <a:lstStyle/>
          <a:p>
            <a:pPr algn="just">
              <a:lnSpc>
                <a:spcPts val="4479"/>
              </a:lnSpc>
            </a:pPr>
            <a:r>
              <a:rPr lang="en-US" sz="3199">
                <a:solidFill>
                  <a:srgbClr val="093A47"/>
                </a:solidFill>
                <a:latin typeface="Telegraf"/>
                <a:ea typeface="Telegraf"/>
                <a:cs typeface="Telegraf"/>
                <a:sym typeface="Telegraf"/>
              </a:rPr>
              <a:t>Atribut binding memungkinkan untuk mengikat nikai ke atrubut HTML. Ini sangat berguna karena lebih interaktif fan responsif utuk mengubah atribut HTML.</a:t>
            </a:r>
          </a:p>
          <a:p>
            <a:pPr algn="just">
              <a:lnSpc>
                <a:spcPts val="4479"/>
              </a:lnSpc>
            </a:pPr>
            <a:r>
              <a:rPr lang="en-US" sz="3199">
                <a:solidFill>
                  <a:srgbClr val="093A47"/>
                </a:solidFill>
                <a:latin typeface="Telegraf"/>
                <a:ea typeface="Telegraf"/>
                <a:cs typeface="Telegraf"/>
                <a:sym typeface="Telegraf"/>
              </a:rPr>
              <a:t>Contoh:</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651823" y="3339025"/>
            <a:ext cx="9214955" cy="10002665"/>
          </a:xfrm>
          <a:custGeom>
            <a:avLst/>
            <a:gdLst/>
            <a:ahLst/>
            <a:cxnLst/>
            <a:rect r="r" b="b" t="t" l="l"/>
            <a:pathLst>
              <a:path h="10002665" w="9214955">
                <a:moveTo>
                  <a:pt x="0" y="0"/>
                </a:moveTo>
                <a:lnTo>
                  <a:pt x="9214954" y="0"/>
                </a:lnTo>
                <a:lnTo>
                  <a:pt x="9214954" y="10002664"/>
                </a:lnTo>
                <a:lnTo>
                  <a:pt x="0" y="10002664"/>
                </a:lnTo>
                <a:lnTo>
                  <a:pt x="0" y="0"/>
                </a:lnTo>
                <a:close/>
              </a:path>
            </a:pathLst>
          </a:custGeom>
          <a:blipFill>
            <a:blip r:embed="rId2"/>
            <a:stretch>
              <a:fillRect l="0" t="0" r="0" b="0"/>
            </a:stretch>
          </a:blipFill>
        </p:spPr>
      </p:sp>
      <p:sp>
        <p:nvSpPr>
          <p:cNvPr name="Freeform 3" id="3"/>
          <p:cNvSpPr/>
          <p:nvPr/>
        </p:nvSpPr>
        <p:spPr>
          <a:xfrm flipH="false" flipV="false" rot="0">
            <a:off x="11712463" y="2206758"/>
            <a:ext cx="6187669" cy="4114800"/>
          </a:xfrm>
          <a:custGeom>
            <a:avLst/>
            <a:gdLst/>
            <a:ahLst/>
            <a:cxnLst/>
            <a:rect r="r" b="b" t="t" l="l"/>
            <a:pathLst>
              <a:path h="4114800" w="6187669">
                <a:moveTo>
                  <a:pt x="0" y="0"/>
                </a:moveTo>
                <a:lnTo>
                  <a:pt x="6187669" y="0"/>
                </a:lnTo>
                <a:lnTo>
                  <a:pt x="618766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57354" y="-137192"/>
            <a:ext cx="12501685" cy="10756288"/>
            <a:chOff x="0" y="0"/>
            <a:chExt cx="3292625" cy="2832932"/>
          </a:xfrm>
        </p:grpSpPr>
        <p:sp>
          <p:nvSpPr>
            <p:cNvPr name="Freeform 5" id="5"/>
            <p:cNvSpPr/>
            <p:nvPr/>
          </p:nvSpPr>
          <p:spPr>
            <a:xfrm flipH="false" flipV="false" rot="0">
              <a:off x="0" y="0"/>
              <a:ext cx="3292625" cy="2832932"/>
            </a:xfrm>
            <a:custGeom>
              <a:avLst/>
              <a:gdLst/>
              <a:ahLst/>
              <a:cxnLst/>
              <a:rect r="r" b="b" t="t" l="l"/>
              <a:pathLst>
                <a:path h="2832932" w="3292625">
                  <a:moveTo>
                    <a:pt x="0" y="0"/>
                  </a:moveTo>
                  <a:lnTo>
                    <a:pt x="3292625" y="0"/>
                  </a:lnTo>
                  <a:lnTo>
                    <a:pt x="3292625" y="2832932"/>
                  </a:lnTo>
                  <a:lnTo>
                    <a:pt x="0" y="2832932"/>
                  </a:lnTo>
                  <a:close/>
                </a:path>
              </a:pathLst>
            </a:custGeom>
            <a:gradFill rotWithShape="true">
              <a:gsLst>
                <a:gs pos="0">
                  <a:srgbClr val="093A47">
                    <a:alpha val="100000"/>
                  </a:srgbClr>
                </a:gs>
                <a:gs pos="100000">
                  <a:srgbClr val="4D93A6">
                    <a:alpha val="100000"/>
                  </a:srgbClr>
                </a:gs>
              </a:gsLst>
              <a:lin ang="0"/>
            </a:gradFill>
          </p:spPr>
        </p:sp>
        <p:sp>
          <p:nvSpPr>
            <p:cNvPr name="TextBox 6" id="6"/>
            <p:cNvSpPr txBox="true"/>
            <p:nvPr/>
          </p:nvSpPr>
          <p:spPr>
            <a:xfrm>
              <a:off x="0" y="-47625"/>
              <a:ext cx="3292625" cy="288055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14520548" y="-4679607"/>
            <a:ext cx="7534905" cy="7274608"/>
          </a:xfrm>
          <a:custGeom>
            <a:avLst/>
            <a:gdLst/>
            <a:ahLst/>
            <a:cxnLst/>
            <a:rect r="r" b="b" t="t" l="l"/>
            <a:pathLst>
              <a:path h="7274608" w="7534905">
                <a:moveTo>
                  <a:pt x="0" y="0"/>
                </a:moveTo>
                <a:lnTo>
                  <a:pt x="7534904" y="0"/>
                </a:lnTo>
                <a:lnTo>
                  <a:pt x="7534904" y="7274608"/>
                </a:lnTo>
                <a:lnTo>
                  <a:pt x="0" y="7274608"/>
                </a:lnTo>
                <a:lnTo>
                  <a:pt x="0" y="0"/>
                </a:lnTo>
                <a:close/>
              </a:path>
            </a:pathLst>
          </a:custGeom>
          <a:blipFill>
            <a:blip r:embed="rId5">
              <a:alphaModFix amt="27000"/>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3578777" y="-4581606"/>
            <a:ext cx="9214955" cy="10002665"/>
          </a:xfrm>
          <a:custGeom>
            <a:avLst/>
            <a:gdLst/>
            <a:ahLst/>
            <a:cxnLst/>
            <a:rect r="r" b="b" t="t" l="l"/>
            <a:pathLst>
              <a:path h="10002665" w="9214955">
                <a:moveTo>
                  <a:pt x="0" y="0"/>
                </a:moveTo>
                <a:lnTo>
                  <a:pt x="9214954" y="0"/>
                </a:lnTo>
                <a:lnTo>
                  <a:pt x="9214954" y="10002665"/>
                </a:lnTo>
                <a:lnTo>
                  <a:pt x="0" y="10002665"/>
                </a:lnTo>
                <a:lnTo>
                  <a:pt x="0" y="0"/>
                </a:lnTo>
                <a:close/>
              </a:path>
            </a:pathLst>
          </a:custGeom>
          <a:blipFill>
            <a:blip r:embed="rId2"/>
            <a:stretch>
              <a:fillRect l="0" t="0" r="0" b="0"/>
            </a:stretch>
          </a:blipFill>
        </p:spPr>
      </p:sp>
      <p:sp>
        <p:nvSpPr>
          <p:cNvPr name="Freeform 9" id="9"/>
          <p:cNvSpPr/>
          <p:nvPr/>
        </p:nvSpPr>
        <p:spPr>
          <a:xfrm flipH="false" flipV="false" rot="0">
            <a:off x="1028700" y="5497329"/>
            <a:ext cx="10051047" cy="4598354"/>
          </a:xfrm>
          <a:custGeom>
            <a:avLst/>
            <a:gdLst/>
            <a:ahLst/>
            <a:cxnLst/>
            <a:rect r="r" b="b" t="t" l="l"/>
            <a:pathLst>
              <a:path h="4598354" w="10051047">
                <a:moveTo>
                  <a:pt x="0" y="0"/>
                </a:moveTo>
                <a:lnTo>
                  <a:pt x="10051047" y="0"/>
                </a:lnTo>
                <a:lnTo>
                  <a:pt x="10051047" y="4598354"/>
                </a:lnTo>
                <a:lnTo>
                  <a:pt x="0" y="4598354"/>
                </a:lnTo>
                <a:lnTo>
                  <a:pt x="0" y="0"/>
                </a:lnTo>
                <a:close/>
              </a:path>
            </a:pathLst>
          </a:custGeom>
          <a:blipFill>
            <a:blip r:embed="rId7"/>
            <a:stretch>
              <a:fillRect l="0" t="0" r="0" b="0"/>
            </a:stretch>
          </a:blipFill>
        </p:spPr>
      </p:sp>
      <p:sp>
        <p:nvSpPr>
          <p:cNvPr name="TextBox 10" id="10"/>
          <p:cNvSpPr txBox="true"/>
          <p:nvPr/>
        </p:nvSpPr>
        <p:spPr>
          <a:xfrm rot="0">
            <a:off x="1028700" y="2111508"/>
            <a:ext cx="10051047" cy="3385821"/>
          </a:xfrm>
          <a:prstGeom prst="rect">
            <a:avLst/>
          </a:prstGeom>
        </p:spPr>
        <p:txBody>
          <a:bodyPr anchor="t" rtlCol="false" tIns="0" lIns="0" bIns="0" rIns="0">
            <a:spAutoFit/>
          </a:bodyPr>
          <a:lstStyle/>
          <a:p>
            <a:pPr algn="just">
              <a:lnSpc>
                <a:spcPts val="4479"/>
              </a:lnSpc>
            </a:pPr>
            <a:r>
              <a:rPr lang="en-US" sz="3199">
                <a:solidFill>
                  <a:srgbClr val="FFFFFF"/>
                </a:solidFill>
                <a:latin typeface="Telegraf"/>
                <a:ea typeface="Telegraf"/>
                <a:cs typeface="Telegraf"/>
                <a:sym typeface="Telegraf"/>
              </a:rPr>
              <a:t>Cinditional rendering memungkinkan untuk menampilkan atau menyembunyilakan sebuah elemen HTML berdasarkan kondisi tertentu. Fitur conditional rendering berguna dalam membuat antarmuka yang dinamis.</a:t>
            </a:r>
          </a:p>
          <a:p>
            <a:pPr algn="just">
              <a:lnSpc>
                <a:spcPts val="4479"/>
              </a:lnSpc>
            </a:pPr>
            <a:r>
              <a:rPr lang="en-US" sz="3199">
                <a:solidFill>
                  <a:srgbClr val="FFFFFF"/>
                </a:solidFill>
                <a:latin typeface="Telegraf"/>
                <a:ea typeface="Telegraf"/>
                <a:cs typeface="Telegraf"/>
                <a:sym typeface="Telegraf"/>
              </a:rPr>
              <a:t>Contoh:</a:t>
            </a:r>
          </a:p>
        </p:txBody>
      </p:sp>
      <p:sp>
        <p:nvSpPr>
          <p:cNvPr name="TextBox 11" id="11"/>
          <p:cNvSpPr txBox="true"/>
          <p:nvPr/>
        </p:nvSpPr>
        <p:spPr>
          <a:xfrm rot="0">
            <a:off x="1028700" y="1019175"/>
            <a:ext cx="10051047" cy="795965"/>
          </a:xfrm>
          <a:prstGeom prst="rect">
            <a:avLst/>
          </a:prstGeom>
        </p:spPr>
        <p:txBody>
          <a:bodyPr anchor="t" rtlCol="false" tIns="0" lIns="0" bIns="0" rIns="0">
            <a:spAutoFit/>
          </a:bodyPr>
          <a:lstStyle/>
          <a:p>
            <a:pPr algn="l">
              <a:lnSpc>
                <a:spcPts val="5844"/>
              </a:lnSpc>
            </a:pPr>
            <a:r>
              <a:rPr lang="en-US" sz="5218">
                <a:solidFill>
                  <a:srgbClr val="FFFFFF"/>
                </a:solidFill>
                <a:latin typeface="Brick Sans"/>
                <a:ea typeface="Brick Sans"/>
                <a:cs typeface="Brick Sans"/>
                <a:sym typeface="Brick Sans"/>
              </a:rPr>
              <a:t>Conditional Rendering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539655">
            <a:off x="-1192844" y="4933811"/>
            <a:ext cx="9214955" cy="10002665"/>
          </a:xfrm>
          <a:custGeom>
            <a:avLst/>
            <a:gdLst/>
            <a:ahLst/>
            <a:cxnLst/>
            <a:rect r="r" b="b" t="t" l="l"/>
            <a:pathLst>
              <a:path h="10002665" w="9214955">
                <a:moveTo>
                  <a:pt x="0" y="0"/>
                </a:moveTo>
                <a:lnTo>
                  <a:pt x="9214955" y="0"/>
                </a:lnTo>
                <a:lnTo>
                  <a:pt x="9214955" y="10002665"/>
                </a:lnTo>
                <a:lnTo>
                  <a:pt x="0" y="10002665"/>
                </a:lnTo>
                <a:lnTo>
                  <a:pt x="0" y="0"/>
                </a:lnTo>
                <a:close/>
              </a:path>
            </a:pathLst>
          </a:custGeom>
          <a:blipFill>
            <a:blip r:embed="rId2"/>
            <a:stretch>
              <a:fillRect l="0" t="0" r="0" b="0"/>
            </a:stretch>
          </a:blipFill>
        </p:spPr>
      </p:sp>
      <p:sp>
        <p:nvSpPr>
          <p:cNvPr name="Freeform 3" id="3"/>
          <p:cNvSpPr/>
          <p:nvPr/>
        </p:nvSpPr>
        <p:spPr>
          <a:xfrm flipH="false" flipV="false" rot="0">
            <a:off x="-5239198" y="-1385285"/>
            <a:ext cx="7534905" cy="7274608"/>
          </a:xfrm>
          <a:custGeom>
            <a:avLst/>
            <a:gdLst/>
            <a:ahLst/>
            <a:cxnLst/>
            <a:rect r="r" b="b" t="t" l="l"/>
            <a:pathLst>
              <a:path h="7274608" w="7534905">
                <a:moveTo>
                  <a:pt x="0" y="0"/>
                </a:moveTo>
                <a:lnTo>
                  <a:pt x="7534905" y="0"/>
                </a:lnTo>
                <a:lnTo>
                  <a:pt x="7534905" y="7274608"/>
                </a:lnTo>
                <a:lnTo>
                  <a:pt x="0" y="7274608"/>
                </a:lnTo>
                <a:lnTo>
                  <a:pt x="0" y="0"/>
                </a:lnTo>
                <a:close/>
              </a:path>
            </a:pathLst>
          </a:custGeom>
          <a:blipFill>
            <a:blip r:embed="rId3">
              <a:alphaModFix amt="27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888677" y="2803223"/>
            <a:ext cx="4118911" cy="6172200"/>
          </a:xfrm>
          <a:custGeom>
            <a:avLst/>
            <a:gdLst/>
            <a:ahLst/>
            <a:cxnLst/>
            <a:rect r="r" b="b" t="t" l="l"/>
            <a:pathLst>
              <a:path h="6172200" w="4118911">
                <a:moveTo>
                  <a:pt x="4118911" y="0"/>
                </a:moveTo>
                <a:lnTo>
                  <a:pt x="0" y="0"/>
                </a:lnTo>
                <a:lnTo>
                  <a:pt x="0" y="6172200"/>
                </a:lnTo>
                <a:lnTo>
                  <a:pt x="4118911" y="6172200"/>
                </a:lnTo>
                <a:lnTo>
                  <a:pt x="4118911"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2539655">
            <a:off x="10118080" y="-4963935"/>
            <a:ext cx="9214955" cy="10002665"/>
          </a:xfrm>
          <a:custGeom>
            <a:avLst/>
            <a:gdLst/>
            <a:ahLst/>
            <a:cxnLst/>
            <a:rect r="r" b="b" t="t" l="l"/>
            <a:pathLst>
              <a:path h="10002665" w="9214955">
                <a:moveTo>
                  <a:pt x="0" y="0"/>
                </a:moveTo>
                <a:lnTo>
                  <a:pt x="9214955" y="0"/>
                </a:lnTo>
                <a:lnTo>
                  <a:pt x="9214955" y="10002665"/>
                </a:lnTo>
                <a:lnTo>
                  <a:pt x="0" y="10002665"/>
                </a:lnTo>
                <a:lnTo>
                  <a:pt x="0" y="0"/>
                </a:lnTo>
                <a:close/>
              </a:path>
            </a:pathLst>
          </a:custGeom>
          <a:blipFill>
            <a:blip r:embed="rId2"/>
            <a:stretch>
              <a:fillRect l="0" t="0" r="0" b="0"/>
            </a:stretch>
          </a:blipFill>
        </p:spPr>
      </p:sp>
      <p:grpSp>
        <p:nvGrpSpPr>
          <p:cNvPr name="Group 6" id="6"/>
          <p:cNvGrpSpPr/>
          <p:nvPr/>
        </p:nvGrpSpPr>
        <p:grpSpPr>
          <a:xfrm rot="0">
            <a:off x="7631570" y="3714850"/>
            <a:ext cx="11020071" cy="5701874"/>
            <a:chOff x="0" y="0"/>
            <a:chExt cx="2902405" cy="1501728"/>
          </a:xfrm>
        </p:grpSpPr>
        <p:sp>
          <p:nvSpPr>
            <p:cNvPr name="Freeform 7" id="7"/>
            <p:cNvSpPr/>
            <p:nvPr/>
          </p:nvSpPr>
          <p:spPr>
            <a:xfrm flipH="false" flipV="false" rot="0">
              <a:off x="0" y="0"/>
              <a:ext cx="2902405" cy="1501728"/>
            </a:xfrm>
            <a:custGeom>
              <a:avLst/>
              <a:gdLst/>
              <a:ahLst/>
              <a:cxnLst/>
              <a:rect r="r" b="b" t="t" l="l"/>
              <a:pathLst>
                <a:path h="1501728" w="2902405">
                  <a:moveTo>
                    <a:pt x="0" y="0"/>
                  </a:moveTo>
                  <a:lnTo>
                    <a:pt x="2902405" y="0"/>
                  </a:lnTo>
                  <a:lnTo>
                    <a:pt x="2902405" y="1501728"/>
                  </a:lnTo>
                  <a:lnTo>
                    <a:pt x="0" y="1501728"/>
                  </a:lnTo>
                  <a:close/>
                </a:path>
              </a:pathLst>
            </a:custGeom>
            <a:gradFill rotWithShape="true">
              <a:gsLst>
                <a:gs pos="0">
                  <a:srgbClr val="093A47">
                    <a:alpha val="100000"/>
                  </a:srgbClr>
                </a:gs>
                <a:gs pos="100000">
                  <a:srgbClr val="4D93A6">
                    <a:alpha val="100000"/>
                  </a:srgbClr>
                </a:gs>
              </a:gsLst>
              <a:lin ang="0"/>
            </a:gradFill>
          </p:spPr>
        </p:sp>
        <p:sp>
          <p:nvSpPr>
            <p:cNvPr name="TextBox 8" id="8"/>
            <p:cNvSpPr txBox="true"/>
            <p:nvPr/>
          </p:nvSpPr>
          <p:spPr>
            <a:xfrm>
              <a:off x="0" y="-47625"/>
              <a:ext cx="2902405" cy="1549353"/>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8790880" y="5005670"/>
            <a:ext cx="9860761" cy="1560117"/>
          </a:xfrm>
          <a:prstGeom prst="rect">
            <a:avLst/>
          </a:prstGeom>
        </p:spPr>
        <p:txBody>
          <a:bodyPr anchor="t" rtlCol="false" tIns="0" lIns="0" bIns="0" rIns="0">
            <a:spAutoFit/>
          </a:bodyPr>
          <a:lstStyle/>
          <a:p>
            <a:pPr algn="l">
              <a:lnSpc>
                <a:spcPts val="11331"/>
              </a:lnSpc>
            </a:pPr>
            <a:r>
              <a:rPr lang="en-US" sz="10117">
                <a:solidFill>
                  <a:srgbClr val="FFFFFF"/>
                </a:solidFill>
                <a:latin typeface="Brick Sans"/>
                <a:ea typeface="Brick Sans"/>
                <a:cs typeface="Brick Sans"/>
                <a:sym typeface="Brick Sans"/>
              </a:rPr>
              <a:t>Thank You</a:t>
            </a:r>
          </a:p>
        </p:txBody>
      </p:sp>
      <p:sp>
        <p:nvSpPr>
          <p:cNvPr name="TextBox 10" id="10"/>
          <p:cNvSpPr txBox="true"/>
          <p:nvPr/>
        </p:nvSpPr>
        <p:spPr>
          <a:xfrm rot="0">
            <a:off x="8790880" y="6713623"/>
            <a:ext cx="6666638" cy="1396366"/>
          </a:xfrm>
          <a:prstGeom prst="rect">
            <a:avLst/>
          </a:prstGeom>
        </p:spPr>
        <p:txBody>
          <a:bodyPr anchor="t" rtlCol="false" tIns="0" lIns="0" bIns="0" rIns="0">
            <a:spAutoFit/>
          </a:bodyPr>
          <a:lstStyle/>
          <a:p>
            <a:pPr algn="just">
              <a:lnSpc>
                <a:spcPts val="5459"/>
              </a:lnSpc>
            </a:pPr>
            <a:r>
              <a:rPr lang="en-US" sz="3899">
                <a:solidFill>
                  <a:srgbClr val="FFFFFF"/>
                </a:solidFill>
                <a:latin typeface="Telegraf"/>
                <a:ea typeface="Telegraf"/>
                <a:cs typeface="Telegraf"/>
                <a:sym typeface="Telegraf"/>
              </a:rPr>
              <a:t>Semoga penjelasan saya mudah difahami</a:t>
            </a:r>
          </a:p>
        </p:txBody>
      </p:sp>
      <p:sp>
        <p:nvSpPr>
          <p:cNvPr name="Freeform 11" id="11"/>
          <p:cNvSpPr/>
          <p:nvPr/>
        </p:nvSpPr>
        <p:spPr>
          <a:xfrm flipH="false" flipV="false" rot="0">
            <a:off x="15457519" y="7232840"/>
            <a:ext cx="7534905" cy="7274608"/>
          </a:xfrm>
          <a:custGeom>
            <a:avLst/>
            <a:gdLst/>
            <a:ahLst/>
            <a:cxnLst/>
            <a:rect r="r" b="b" t="t" l="l"/>
            <a:pathLst>
              <a:path h="7274608" w="7534905">
                <a:moveTo>
                  <a:pt x="0" y="0"/>
                </a:moveTo>
                <a:lnTo>
                  <a:pt x="7534905" y="0"/>
                </a:lnTo>
                <a:lnTo>
                  <a:pt x="7534905" y="7274608"/>
                </a:lnTo>
                <a:lnTo>
                  <a:pt x="0" y="7274608"/>
                </a:lnTo>
                <a:lnTo>
                  <a:pt x="0" y="0"/>
                </a:lnTo>
                <a:close/>
              </a:path>
            </a:pathLst>
          </a:custGeom>
          <a:blipFill>
            <a:blip r:embed="rId3">
              <a:alphaModFix amt="27000"/>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DAGh9M-cqCg</dc:identifier>
  <dcterms:modified xsi:type="dcterms:W3CDTF">2011-08-01T06:04:30Z</dcterms:modified>
  <cp:revision>1</cp:revision>
  <dc:title>White and Green Gradient Programming Presentation</dc:title>
</cp:coreProperties>
</file>